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4065" r:id="rId6"/>
  </p:sldMasterIdLst>
  <p:notesMasterIdLst>
    <p:notesMasterId r:id="rId23"/>
  </p:notesMasterIdLst>
  <p:sldIdLst>
    <p:sldId id="256" r:id="rId7"/>
    <p:sldId id="281" r:id="rId8"/>
    <p:sldId id="268" r:id="rId9"/>
    <p:sldId id="278" r:id="rId10"/>
    <p:sldId id="280" r:id="rId11"/>
    <p:sldId id="279" r:id="rId12"/>
    <p:sldId id="269" r:id="rId13"/>
    <p:sldId id="287" r:id="rId14"/>
    <p:sldId id="286" r:id="rId15"/>
    <p:sldId id="283" r:id="rId16"/>
    <p:sldId id="270" r:id="rId17"/>
    <p:sldId id="272" r:id="rId18"/>
    <p:sldId id="274" r:id="rId19"/>
    <p:sldId id="277" r:id="rId20"/>
    <p:sldId id="271" r:id="rId21"/>
    <p:sldId id="288" r:id="rId22"/>
  </p:sldIdLst>
  <p:sldSz cx="9144000" cy="6858000" type="screen4x3"/>
  <p:notesSz cx="6805613" cy="9944100"/>
  <p:defaultTextStyle>
    <a:defPPr>
      <a:defRPr lang="en-US"/>
    </a:defPPr>
    <a:lvl1pPr algn="l" rtl="0" fontAlgn="base">
      <a:spcBef>
        <a:spcPct val="0"/>
      </a:spcBef>
      <a:spcAft>
        <a:spcPct val="0"/>
      </a:spcAft>
      <a:defRPr kern="1200">
        <a:solidFill>
          <a:srgbClr val="000000"/>
        </a:solidFill>
        <a:latin typeface="Arial" pitchFamily="34" charset="0"/>
        <a:ea typeface="+mn-ea"/>
        <a:cs typeface="Arial" pitchFamily="34" charset="0"/>
      </a:defRPr>
    </a:lvl1pPr>
    <a:lvl2pPr marL="457200" algn="l" rtl="0" fontAlgn="base">
      <a:spcBef>
        <a:spcPct val="0"/>
      </a:spcBef>
      <a:spcAft>
        <a:spcPct val="0"/>
      </a:spcAft>
      <a:defRPr kern="1200">
        <a:solidFill>
          <a:srgbClr val="000000"/>
        </a:solidFill>
        <a:latin typeface="Arial" pitchFamily="34" charset="0"/>
        <a:ea typeface="+mn-ea"/>
        <a:cs typeface="Arial" pitchFamily="34" charset="0"/>
      </a:defRPr>
    </a:lvl2pPr>
    <a:lvl3pPr marL="914400" algn="l" rtl="0" fontAlgn="base">
      <a:spcBef>
        <a:spcPct val="0"/>
      </a:spcBef>
      <a:spcAft>
        <a:spcPct val="0"/>
      </a:spcAft>
      <a:defRPr kern="1200">
        <a:solidFill>
          <a:srgbClr val="000000"/>
        </a:solidFill>
        <a:latin typeface="Arial" pitchFamily="34" charset="0"/>
        <a:ea typeface="+mn-ea"/>
        <a:cs typeface="Arial" pitchFamily="34" charset="0"/>
      </a:defRPr>
    </a:lvl3pPr>
    <a:lvl4pPr marL="1371600" algn="l" rtl="0" fontAlgn="base">
      <a:spcBef>
        <a:spcPct val="0"/>
      </a:spcBef>
      <a:spcAft>
        <a:spcPct val="0"/>
      </a:spcAft>
      <a:defRPr kern="1200">
        <a:solidFill>
          <a:srgbClr val="000000"/>
        </a:solidFill>
        <a:latin typeface="Arial" pitchFamily="34" charset="0"/>
        <a:ea typeface="+mn-ea"/>
        <a:cs typeface="Arial" pitchFamily="34" charset="0"/>
      </a:defRPr>
    </a:lvl4pPr>
    <a:lvl5pPr marL="1828800" algn="l" rtl="0" fontAlgn="base">
      <a:spcBef>
        <a:spcPct val="0"/>
      </a:spcBef>
      <a:spcAft>
        <a:spcPct val="0"/>
      </a:spcAft>
      <a:defRPr kern="1200">
        <a:solidFill>
          <a:srgbClr val="000000"/>
        </a:solidFill>
        <a:latin typeface="Arial" pitchFamily="34" charset="0"/>
        <a:ea typeface="+mn-ea"/>
        <a:cs typeface="Arial" pitchFamily="34" charset="0"/>
      </a:defRPr>
    </a:lvl5pPr>
    <a:lvl6pPr marL="2286000" algn="l" defTabSz="914400" rtl="0" eaLnBrk="1" latinLnBrk="0" hangingPunct="1">
      <a:defRPr kern="1200">
        <a:solidFill>
          <a:srgbClr val="000000"/>
        </a:solidFill>
        <a:latin typeface="Arial" pitchFamily="34" charset="0"/>
        <a:ea typeface="+mn-ea"/>
        <a:cs typeface="Arial" pitchFamily="34" charset="0"/>
      </a:defRPr>
    </a:lvl6pPr>
    <a:lvl7pPr marL="2743200" algn="l" defTabSz="914400" rtl="0" eaLnBrk="1" latinLnBrk="0" hangingPunct="1">
      <a:defRPr kern="1200">
        <a:solidFill>
          <a:srgbClr val="000000"/>
        </a:solidFill>
        <a:latin typeface="Arial" pitchFamily="34" charset="0"/>
        <a:ea typeface="+mn-ea"/>
        <a:cs typeface="Arial" pitchFamily="34" charset="0"/>
      </a:defRPr>
    </a:lvl7pPr>
    <a:lvl8pPr marL="3200400" algn="l" defTabSz="914400" rtl="0" eaLnBrk="1" latinLnBrk="0" hangingPunct="1">
      <a:defRPr kern="1200">
        <a:solidFill>
          <a:srgbClr val="000000"/>
        </a:solidFill>
        <a:latin typeface="Arial" pitchFamily="34" charset="0"/>
        <a:ea typeface="+mn-ea"/>
        <a:cs typeface="Arial" pitchFamily="34" charset="0"/>
      </a:defRPr>
    </a:lvl8pPr>
    <a:lvl9pPr marL="3657600" algn="l" defTabSz="914400" rtl="0" eaLnBrk="1" latinLnBrk="0" hangingPunct="1">
      <a:defRPr kern="1200">
        <a:solidFill>
          <a:srgbClr val="000000"/>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A6FF"/>
    <a:srgbClr val="79C6FF"/>
    <a:srgbClr val="008FFA"/>
    <a:srgbClr val="BDE3FF"/>
    <a:srgbClr val="71C2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698" autoAdjust="0"/>
  </p:normalViewPr>
  <p:slideViewPr>
    <p:cSldViewPr>
      <p:cViewPr>
        <p:scale>
          <a:sx n="60" d="100"/>
          <a:sy n="60" d="100"/>
        </p:scale>
        <p:origin x="-180" y="-330"/>
      </p:cViewPr>
      <p:guideLst>
        <p:guide orient="horz" pos="2160"/>
        <p:guide pos="2880"/>
      </p:guideLst>
    </p:cSldViewPr>
  </p:slideViewPr>
  <p:notesTextViewPr>
    <p:cViewPr>
      <p:scale>
        <a:sx n="100" d="100"/>
        <a:sy n="100" d="100"/>
      </p:scale>
      <p:origin x="0" y="0"/>
    </p:cViewPr>
  </p:notesTextViewPr>
  <p:notesViewPr>
    <p:cSldViewPr>
      <p:cViewPr varScale="1">
        <p:scale>
          <a:sx n="82" d="100"/>
          <a:sy n="82" d="100"/>
        </p:scale>
        <p:origin x="-3132" y="-96"/>
      </p:cViewPr>
      <p:guideLst>
        <p:guide orient="horz" pos="3132"/>
        <p:guide pos="214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720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4939" y="0"/>
            <a:ext cx="2949099" cy="497205"/>
          </a:xfrm>
          <a:prstGeom prst="rect">
            <a:avLst/>
          </a:prstGeom>
        </p:spPr>
        <p:txBody>
          <a:bodyPr vert="horz" lIns="91440" tIns="45720" rIns="91440" bIns="45720" rtlCol="0"/>
          <a:lstStyle>
            <a:lvl1pPr algn="r">
              <a:defRPr sz="1200"/>
            </a:lvl1pPr>
          </a:lstStyle>
          <a:p>
            <a:fld id="{8628ABF8-BA85-419D-85D1-FEF38CD23BB5}" type="datetimeFigureOut">
              <a:rPr lang="en-US" smtClean="0"/>
              <a:pPr/>
              <a:t>7/11/2018</a:t>
            </a:fld>
            <a:endParaRPr lang="en-US"/>
          </a:p>
        </p:txBody>
      </p:sp>
      <p:sp>
        <p:nvSpPr>
          <p:cNvPr id="4" name="Slide Image Placeholder 3"/>
          <p:cNvSpPr>
            <a:spLocks noGrp="1" noRot="1" noChangeAspect="1"/>
          </p:cNvSpPr>
          <p:nvPr>
            <p:ph type="sldImg" idx="2"/>
          </p:nvPr>
        </p:nvSpPr>
        <p:spPr>
          <a:xfrm>
            <a:off x="917575" y="746125"/>
            <a:ext cx="4972050" cy="372903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0562" y="4723448"/>
            <a:ext cx="5444490" cy="447484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45169"/>
            <a:ext cx="2949099" cy="49720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4939" y="9445169"/>
            <a:ext cx="2949099" cy="497205"/>
          </a:xfrm>
          <a:prstGeom prst="rect">
            <a:avLst/>
          </a:prstGeom>
        </p:spPr>
        <p:txBody>
          <a:bodyPr vert="horz" lIns="91440" tIns="45720" rIns="91440" bIns="45720" rtlCol="0" anchor="b"/>
          <a:lstStyle>
            <a:lvl1pPr algn="r">
              <a:defRPr sz="1200"/>
            </a:lvl1pPr>
          </a:lstStyle>
          <a:p>
            <a:fld id="{9A85B54F-35AE-46FF-BDA0-6A934AE4392B}" type="slidenum">
              <a:rPr lang="en-US" smtClean="0"/>
              <a:pPr/>
              <a:t>‹#›</a:t>
            </a:fld>
            <a:endParaRPr lang="en-US"/>
          </a:p>
        </p:txBody>
      </p:sp>
    </p:spTree>
    <p:extLst>
      <p:ext uri="{BB962C8B-B14F-4D97-AF65-F5344CB8AC3E}">
        <p14:creationId xmlns:p14="http://schemas.microsoft.com/office/powerpoint/2010/main" val="1347127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A85B54F-35AE-46FF-BDA0-6A934AE4392B}" type="slidenum">
              <a:rPr lang="en-US" smtClean="0"/>
              <a:pPr/>
              <a:t>0</a:t>
            </a:fld>
            <a:endParaRPr lang="en-US"/>
          </a:p>
        </p:txBody>
      </p:sp>
    </p:spTree>
    <p:extLst>
      <p:ext uri="{BB962C8B-B14F-4D97-AF65-F5344CB8AC3E}">
        <p14:creationId xmlns:p14="http://schemas.microsoft.com/office/powerpoint/2010/main" val="1030063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A85B54F-35AE-46FF-BDA0-6A934AE4392B}" type="slidenum">
              <a:rPr lang="en-US" smtClean="0"/>
              <a:pPr/>
              <a:t>1</a:t>
            </a:fld>
            <a:endParaRPr lang="en-US"/>
          </a:p>
        </p:txBody>
      </p:sp>
    </p:spTree>
    <p:extLst>
      <p:ext uri="{BB962C8B-B14F-4D97-AF65-F5344CB8AC3E}">
        <p14:creationId xmlns:p14="http://schemas.microsoft.com/office/powerpoint/2010/main" val="4234483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A85B54F-35AE-46FF-BDA0-6A934AE4392B}" type="slidenum">
              <a:rPr lang="en-US" smtClean="0"/>
              <a:pPr/>
              <a:t>2</a:t>
            </a:fld>
            <a:endParaRPr lang="en-US"/>
          </a:p>
        </p:txBody>
      </p:sp>
    </p:spTree>
    <p:extLst>
      <p:ext uri="{BB962C8B-B14F-4D97-AF65-F5344CB8AC3E}">
        <p14:creationId xmlns:p14="http://schemas.microsoft.com/office/powerpoint/2010/main" val="3444479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A85B54F-35AE-46FF-BDA0-6A934AE4392B}" type="slidenum">
              <a:rPr lang="en-US" smtClean="0"/>
              <a:pPr/>
              <a:t>3</a:t>
            </a:fld>
            <a:endParaRPr lang="en-US"/>
          </a:p>
        </p:txBody>
      </p:sp>
    </p:spTree>
    <p:extLst>
      <p:ext uri="{BB962C8B-B14F-4D97-AF65-F5344CB8AC3E}">
        <p14:creationId xmlns:p14="http://schemas.microsoft.com/office/powerpoint/2010/main" val="595709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baseline="0" dirty="0" smtClean="0"/>
          </a:p>
          <a:p>
            <a:endParaRPr lang="en-GB" baseline="0" dirty="0" smtClean="0"/>
          </a:p>
          <a:p>
            <a:r>
              <a:rPr lang="en-GB" baseline="0" dirty="0" smtClean="0"/>
              <a:t>-</a:t>
            </a:r>
          </a:p>
          <a:p>
            <a:endParaRPr lang="en-GB" baseline="0" dirty="0" smtClean="0"/>
          </a:p>
          <a:p>
            <a:endParaRPr lang="en-GB" baseline="0" dirty="0" smtClean="0"/>
          </a:p>
          <a:p>
            <a:r>
              <a:rPr lang="en-GB" baseline="0" dirty="0" smtClean="0"/>
              <a:t>  </a:t>
            </a:r>
            <a:endParaRPr lang="en-GB" dirty="0"/>
          </a:p>
        </p:txBody>
      </p:sp>
      <p:sp>
        <p:nvSpPr>
          <p:cNvPr id="4" name="Slide Number Placeholder 3"/>
          <p:cNvSpPr>
            <a:spLocks noGrp="1"/>
          </p:cNvSpPr>
          <p:nvPr>
            <p:ph type="sldNum" sz="quarter" idx="10"/>
          </p:nvPr>
        </p:nvSpPr>
        <p:spPr/>
        <p:txBody>
          <a:bodyPr/>
          <a:lstStyle/>
          <a:p>
            <a:fld id="{9A85B54F-35AE-46FF-BDA0-6A934AE4392B}" type="slidenum">
              <a:rPr lang="en-US" smtClean="0"/>
              <a:pPr/>
              <a:t>4</a:t>
            </a:fld>
            <a:endParaRPr lang="en-US"/>
          </a:p>
        </p:txBody>
      </p:sp>
    </p:spTree>
    <p:extLst>
      <p:ext uri="{BB962C8B-B14F-4D97-AF65-F5344CB8AC3E}">
        <p14:creationId xmlns:p14="http://schemas.microsoft.com/office/powerpoint/2010/main" val="10799708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A85B54F-35AE-46FF-BDA0-6A934AE4392B}" type="slidenum">
              <a:rPr lang="en-US" smtClean="0"/>
              <a:pPr/>
              <a:t>5</a:t>
            </a:fld>
            <a:endParaRPr lang="en-US"/>
          </a:p>
        </p:txBody>
      </p:sp>
    </p:spTree>
    <p:extLst>
      <p:ext uri="{BB962C8B-B14F-4D97-AF65-F5344CB8AC3E}">
        <p14:creationId xmlns:p14="http://schemas.microsoft.com/office/powerpoint/2010/main" val="20562530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A85B54F-35AE-46FF-BDA0-6A934AE4392B}" type="slidenum">
              <a:rPr lang="en-US" smtClean="0"/>
              <a:pPr/>
              <a:t>6</a:t>
            </a:fld>
            <a:endParaRPr lang="en-US"/>
          </a:p>
        </p:txBody>
      </p:sp>
    </p:spTree>
    <p:extLst>
      <p:ext uri="{BB962C8B-B14F-4D97-AF65-F5344CB8AC3E}">
        <p14:creationId xmlns:p14="http://schemas.microsoft.com/office/powerpoint/2010/main" val="15347843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A85B54F-35AE-46FF-BDA0-6A934AE4392B}" type="slidenum">
              <a:rPr lang="en-US" smtClean="0"/>
              <a:pPr/>
              <a:t>7</a:t>
            </a:fld>
            <a:endParaRPr lang="en-US"/>
          </a:p>
        </p:txBody>
      </p:sp>
    </p:spTree>
    <p:extLst>
      <p:ext uri="{BB962C8B-B14F-4D97-AF65-F5344CB8AC3E}">
        <p14:creationId xmlns:p14="http://schemas.microsoft.com/office/powerpoint/2010/main" val="5929931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baseline="0" dirty="0" smtClean="0"/>
          </a:p>
          <a:p>
            <a:endParaRPr lang="en-GB" baseline="0" dirty="0" smtClean="0"/>
          </a:p>
          <a:p>
            <a:r>
              <a:rPr lang="en-GB" baseline="0" dirty="0" smtClean="0"/>
              <a:t>-Framework </a:t>
            </a:r>
          </a:p>
          <a:p>
            <a:endParaRPr lang="en-GB" baseline="0" dirty="0" smtClean="0"/>
          </a:p>
          <a:p>
            <a:endParaRPr lang="en-GB" baseline="0" dirty="0" smtClean="0"/>
          </a:p>
          <a:p>
            <a:endParaRPr lang="en-GB" baseline="0" dirty="0" smtClean="0"/>
          </a:p>
          <a:p>
            <a:r>
              <a:rPr lang="en-GB" baseline="0" dirty="0" smtClean="0"/>
              <a:t>  </a:t>
            </a:r>
            <a:endParaRPr lang="en-GB" dirty="0"/>
          </a:p>
        </p:txBody>
      </p:sp>
      <p:sp>
        <p:nvSpPr>
          <p:cNvPr id="4" name="Slide Number Placeholder 3"/>
          <p:cNvSpPr>
            <a:spLocks noGrp="1"/>
          </p:cNvSpPr>
          <p:nvPr>
            <p:ph type="sldNum" sz="quarter" idx="10"/>
          </p:nvPr>
        </p:nvSpPr>
        <p:spPr/>
        <p:txBody>
          <a:bodyPr/>
          <a:lstStyle/>
          <a:p>
            <a:fld id="{9A85B54F-35AE-46FF-BDA0-6A934AE4392B}" type="slidenum">
              <a:rPr lang="en-US" smtClean="0"/>
              <a:pPr/>
              <a:t>8</a:t>
            </a:fld>
            <a:endParaRPr lang="en-US"/>
          </a:p>
        </p:txBody>
      </p:sp>
    </p:spTree>
    <p:extLst>
      <p:ext uri="{BB962C8B-B14F-4D97-AF65-F5344CB8AC3E}">
        <p14:creationId xmlns:p14="http://schemas.microsoft.com/office/powerpoint/2010/main" val="1079970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A85B54F-35AE-46FF-BDA0-6A934AE4392B}" type="slidenum">
              <a:rPr lang="en-US" smtClean="0"/>
              <a:pPr/>
              <a:t>9</a:t>
            </a:fld>
            <a:endParaRPr lang="en-US"/>
          </a:p>
        </p:txBody>
      </p:sp>
    </p:spTree>
    <p:extLst>
      <p:ext uri="{BB962C8B-B14F-4D97-AF65-F5344CB8AC3E}">
        <p14:creationId xmlns:p14="http://schemas.microsoft.com/office/powerpoint/2010/main" val="33571903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A85B54F-35AE-46FF-BDA0-6A934AE4392B}" type="slidenum">
              <a:rPr lang="en-US" smtClean="0"/>
              <a:pPr/>
              <a:t>10</a:t>
            </a:fld>
            <a:endParaRPr lang="en-US"/>
          </a:p>
        </p:txBody>
      </p:sp>
    </p:spTree>
    <p:extLst>
      <p:ext uri="{BB962C8B-B14F-4D97-AF65-F5344CB8AC3E}">
        <p14:creationId xmlns:p14="http://schemas.microsoft.com/office/powerpoint/2010/main" val="5957098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A85B54F-35AE-46FF-BDA0-6A934AE4392B}" type="slidenum">
              <a:rPr lang="en-US" smtClean="0"/>
              <a:pPr/>
              <a:t>11</a:t>
            </a:fld>
            <a:endParaRPr lang="en-US"/>
          </a:p>
        </p:txBody>
      </p:sp>
    </p:spTree>
    <p:extLst>
      <p:ext uri="{BB962C8B-B14F-4D97-AF65-F5344CB8AC3E}">
        <p14:creationId xmlns:p14="http://schemas.microsoft.com/office/powerpoint/2010/main" val="3504031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A85B54F-35AE-46FF-BDA0-6A934AE4392B}" type="slidenum">
              <a:rPr lang="en-US" smtClean="0"/>
              <a:pPr/>
              <a:t>12</a:t>
            </a:fld>
            <a:endParaRPr lang="en-US"/>
          </a:p>
        </p:txBody>
      </p:sp>
    </p:spTree>
    <p:extLst>
      <p:ext uri="{BB962C8B-B14F-4D97-AF65-F5344CB8AC3E}">
        <p14:creationId xmlns:p14="http://schemas.microsoft.com/office/powerpoint/2010/main" val="3306542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A85B54F-35AE-46FF-BDA0-6A934AE4392B}" type="slidenum">
              <a:rPr lang="en-US" smtClean="0"/>
              <a:pPr/>
              <a:t>13</a:t>
            </a:fld>
            <a:endParaRPr lang="en-US"/>
          </a:p>
        </p:txBody>
      </p:sp>
    </p:spTree>
    <p:extLst>
      <p:ext uri="{BB962C8B-B14F-4D97-AF65-F5344CB8AC3E}">
        <p14:creationId xmlns:p14="http://schemas.microsoft.com/office/powerpoint/2010/main" val="5602155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A85B54F-35AE-46FF-BDA0-6A934AE4392B}" type="slidenum">
              <a:rPr lang="en-US" smtClean="0"/>
              <a:pPr/>
              <a:t>14</a:t>
            </a:fld>
            <a:endParaRPr lang="en-US"/>
          </a:p>
        </p:txBody>
      </p:sp>
    </p:spTree>
    <p:extLst>
      <p:ext uri="{BB962C8B-B14F-4D97-AF65-F5344CB8AC3E}">
        <p14:creationId xmlns:p14="http://schemas.microsoft.com/office/powerpoint/2010/main" val="18877840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A85B54F-35AE-46FF-BDA0-6A934AE4392B}" type="slidenum">
              <a:rPr lang="en-US" smtClean="0"/>
              <a:pPr/>
              <a:t>15</a:t>
            </a:fld>
            <a:endParaRPr lang="en-US"/>
          </a:p>
        </p:txBody>
      </p:sp>
    </p:spTree>
    <p:extLst>
      <p:ext uri="{BB962C8B-B14F-4D97-AF65-F5344CB8AC3E}">
        <p14:creationId xmlns:p14="http://schemas.microsoft.com/office/powerpoint/2010/main" val="2858703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1" name="Text Box 6"/>
          <p:cNvSpPr txBox="1">
            <a:spLocks noChangeArrowheads="1"/>
          </p:cNvSpPr>
          <p:nvPr userDrawn="1"/>
        </p:nvSpPr>
        <p:spPr bwMode="auto">
          <a:xfrm>
            <a:off x="8532813" y="6629400"/>
            <a:ext cx="628650" cy="228600"/>
          </a:xfrm>
          <a:prstGeom prst="rect">
            <a:avLst/>
          </a:prstGeom>
          <a:noFill/>
          <a:ln w="12700">
            <a:noFill/>
            <a:miter lim="800000"/>
            <a:headEnd/>
            <a:tailEnd/>
          </a:ln>
          <a:effectLst/>
        </p:spPr>
        <p:txBody>
          <a:bodyPr wrap="none">
            <a:spAutoFit/>
          </a:bodyPr>
          <a:lstStyle/>
          <a:p>
            <a:pPr eaLnBrk="0" hangingPunct="0">
              <a:defRPr/>
            </a:pPr>
            <a:r>
              <a:rPr lang="en-GB" sz="900" b="1">
                <a:latin typeface="Times New Roman" pitchFamily="18" charset="0"/>
                <a:cs typeface="Arial" charset="0"/>
              </a:rPr>
              <a:t>© OECD</a:t>
            </a:r>
          </a:p>
        </p:txBody>
      </p:sp>
      <p:sp>
        <p:nvSpPr>
          <p:cNvPr id="20" name="Title 1"/>
          <p:cNvSpPr>
            <a:spLocks noGrp="1"/>
          </p:cNvSpPr>
          <p:nvPr userDrawn="1">
            <p:ph type="ctrTitle"/>
          </p:nvPr>
        </p:nvSpPr>
        <p:spPr>
          <a:xfrm>
            <a:off x="1364742" y="332657"/>
            <a:ext cx="7779258" cy="936104"/>
          </a:xfrm>
          <a:prstGeom prst="rect">
            <a:avLst/>
          </a:prstGeom>
        </p:spPr>
        <p:txBody>
          <a:bodyPr/>
          <a:lstStyle>
            <a:lvl1pPr>
              <a:defRPr sz="4400" b="1">
                <a:solidFill>
                  <a:schemeClr val="accent6">
                    <a:lumMod val="10000"/>
                  </a:schemeClr>
                </a:solidFill>
                <a:effectLst/>
                <a:latin typeface="Calibri" panose="020F0502020204030204" pitchFamily="34" charset="0"/>
              </a:defRPr>
            </a:lvl1pPr>
          </a:lstStyle>
          <a:p>
            <a:r>
              <a:rPr lang="en-US" smtClean="0"/>
              <a:t>Click to edit Master title style</a:t>
            </a:r>
            <a:endParaRPr lang="en-US" dirty="0"/>
          </a:p>
        </p:txBody>
      </p:sp>
      <p:sp>
        <p:nvSpPr>
          <p:cNvPr id="21" name="Subtitle 2"/>
          <p:cNvSpPr>
            <a:spLocks noGrp="1"/>
          </p:cNvSpPr>
          <p:nvPr userDrawn="1">
            <p:ph type="subTitle" idx="1"/>
          </p:nvPr>
        </p:nvSpPr>
        <p:spPr>
          <a:xfrm>
            <a:off x="1364742" y="1700808"/>
            <a:ext cx="7779258" cy="936104"/>
          </a:xfrm>
          <a:prstGeom prst="rect">
            <a:avLst/>
          </a:prstGeom>
        </p:spPr>
        <p:txBody>
          <a:bodyPr/>
          <a:lstStyle>
            <a:lvl1pPr marL="0" indent="0" algn="ctr">
              <a:buNone/>
              <a:defRPr sz="3200" b="1">
                <a:solidFill>
                  <a:schemeClr val="accent6">
                    <a:lumMod val="10000"/>
                  </a:schemeClr>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364742" cy="6858000"/>
          </a:xfrm>
          <a:prstGeom prst="rect">
            <a:avLst/>
          </a:prstGeom>
        </p:spPr>
      </p:pic>
    </p:spTree>
    <p:extLst>
      <p:ext uri="{BB962C8B-B14F-4D97-AF65-F5344CB8AC3E}">
        <p14:creationId xmlns:p14="http://schemas.microsoft.com/office/powerpoint/2010/main" val="177198827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64742" y="274638"/>
            <a:ext cx="7779258" cy="1143000"/>
          </a:xfrm>
          <a:prstGeom prst="rect">
            <a:avLst/>
          </a:prstGeom>
        </p:spPr>
        <p:txBody>
          <a:bodyPr/>
          <a:lstStyle>
            <a:lvl1pPr>
              <a:defRPr sz="4400" b="1">
                <a:latin typeface="Calibri" panose="020F0502020204030204"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1364742" y="1600200"/>
            <a:ext cx="7779258" cy="4525963"/>
          </a:xfrm>
          <a:prstGeom prst="rect">
            <a:avLst/>
          </a:prstGeom>
        </p:spPr>
        <p:txBody>
          <a:bodyPr/>
          <a:lstStyle>
            <a:lvl1pPr>
              <a:defRPr sz="3000">
                <a:latin typeface="Calibri" panose="020F0502020204030204" pitchFamily="34" charset="0"/>
              </a:defRPr>
            </a:lvl1pPr>
            <a:lvl2pPr>
              <a:buFont typeface="Wingdings" pitchFamily="2" charset="2"/>
              <a:buChar char="§"/>
              <a:defRPr sz="2600">
                <a:latin typeface="Calibri" panose="020F0502020204030204" pitchFamily="34" charset="0"/>
              </a:defRPr>
            </a:lvl2pPr>
            <a:lvl3pPr>
              <a:defRPr sz="2200">
                <a:latin typeface="Calibri" panose="020F0502020204030204" pitchFamily="34" charset="0"/>
              </a:defRPr>
            </a:lvl3pPr>
            <a:lvl4pPr>
              <a:defRPr sz="2000">
                <a:latin typeface="Calibri" panose="020F0502020204030204" pitchFamily="34" charset="0"/>
              </a:defRPr>
            </a:lvl4pPr>
            <a:lvl5pPr>
              <a:buFont typeface="Arial" pitchFamily="34" charset="0"/>
              <a:buChar char="-"/>
              <a:defRPr sz="2000">
                <a:latin typeface="Calibri" panose="020F050202020403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a:xfrm>
            <a:off x="8234064" y="6356350"/>
            <a:ext cx="658416" cy="365125"/>
          </a:xfrm>
        </p:spPr>
        <p:txBody>
          <a:bodyPr/>
          <a:lstStyle>
            <a:lvl1pPr>
              <a:defRPr sz="1400">
                <a:solidFill>
                  <a:schemeClr val="tx1"/>
                </a:solidFill>
                <a:latin typeface="Calibri" panose="020F0502020204030204" pitchFamily="34" charset="0"/>
              </a:defRPr>
            </a:lvl1pPr>
          </a:lstStyle>
          <a:p>
            <a:fld id="{9C5002D8-155A-4159-90CF-92B7646DAE9E}" type="slidenum">
              <a:rPr lang="en-US" smtClean="0">
                <a:solidFill>
                  <a:prstClr val="black"/>
                </a:solidFill>
              </a:rPr>
              <a:pPr/>
              <a:t>‹#›</a:t>
            </a:fld>
            <a:endParaRPr lang="en-US" dirty="0">
              <a:solidFill>
                <a:prstClr val="black"/>
              </a:solidFill>
            </a:endParaRP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364742" cy="6858000"/>
          </a:xfrm>
          <a:prstGeom prst="rect">
            <a:avLst/>
          </a:prstGeom>
        </p:spPr>
      </p:pic>
    </p:spTree>
    <p:extLst>
      <p:ext uri="{BB962C8B-B14F-4D97-AF65-F5344CB8AC3E}">
        <p14:creationId xmlns:p14="http://schemas.microsoft.com/office/powerpoint/2010/main" val="16458544"/>
      </p:ext>
    </p:extLst>
  </p:cSld>
  <p:clrMapOvr>
    <a:masterClrMapping/>
  </p:clrMapOvr>
  <p:timing>
    <p:tnLst>
      <p:par>
        <p:cTn id="1" dur="indefinite" restart="never" nodeType="tmRoot"/>
      </p:par>
    </p:tnLst>
  </p:timing>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234064" y="6356350"/>
            <a:ext cx="658416" cy="365125"/>
          </a:xfrm>
        </p:spPr>
        <p:txBody>
          <a:bodyPr/>
          <a:lstStyle>
            <a:lvl1pPr>
              <a:defRPr sz="1400">
                <a:solidFill>
                  <a:schemeClr val="tx1"/>
                </a:solidFill>
                <a:latin typeface="Calibri" panose="020F0502020204030204" pitchFamily="34" charset="0"/>
              </a:defRPr>
            </a:lvl1pPr>
          </a:lstStyle>
          <a:p>
            <a:fld id="{9C5002D8-155A-4159-90CF-92B7646DAE9E}" type="slidenum">
              <a:rPr lang="en-US" smtClean="0">
                <a:solidFill>
                  <a:prstClr val="black"/>
                </a:solidFill>
              </a:rPr>
              <a:pPr/>
              <a:t>‹#›</a:t>
            </a:fld>
            <a:endParaRPr lang="en-US" dirty="0">
              <a:solidFill>
                <a:prstClr val="black"/>
              </a:solidFill>
            </a:endParaRP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364742" cy="6858000"/>
          </a:xfrm>
          <a:prstGeom prst="rect">
            <a:avLst/>
          </a:prstGeom>
        </p:spPr>
      </p:pic>
    </p:spTree>
    <p:extLst>
      <p:ext uri="{BB962C8B-B14F-4D97-AF65-F5344CB8AC3E}">
        <p14:creationId xmlns:p14="http://schemas.microsoft.com/office/powerpoint/2010/main" val="2045867601"/>
      </p:ext>
    </p:extLst>
  </p:cSld>
  <p:clrMapOvr>
    <a:masterClrMapping/>
  </p:clrMapOvr>
  <p:timing>
    <p:tnLst>
      <p:par>
        <p:cTn id="1" dur="indefinite" restart="never" nodeType="tmRoot"/>
      </p:par>
    </p:tnLst>
  </p:timing>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8100392" y="6309320"/>
            <a:ext cx="79208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44D85110-87C4-4E7E-857C-0698F606DD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3536331"/>
      </p:ext>
    </p:extLst>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bagrat.tunyan@oecd.org"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sigmaweb.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1115616" y="908720"/>
            <a:ext cx="7776864" cy="3528392"/>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algn="ctr"/>
            <a:endParaRPr lang="hr-HR" sz="2400" dirty="0"/>
          </a:p>
        </p:txBody>
      </p:sp>
      <p:sp>
        <p:nvSpPr>
          <p:cNvPr id="8" name="Content Placeholder 2"/>
          <p:cNvSpPr txBox="1">
            <a:spLocks/>
          </p:cNvSpPr>
          <p:nvPr/>
        </p:nvSpPr>
        <p:spPr bwMode="auto">
          <a:xfrm>
            <a:off x="1403648" y="188640"/>
            <a:ext cx="7632848" cy="4248472"/>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marL="449580" algn="ctr">
              <a:lnSpc>
                <a:spcPct val="120000"/>
              </a:lnSpc>
              <a:spcAft>
                <a:spcPts val="0"/>
              </a:spcAft>
            </a:pPr>
            <a:r>
              <a:rPr lang="en-GB" b="1" dirty="0" smtClean="0">
                <a:solidFill>
                  <a:srgbClr val="0092AF"/>
                </a:solidFill>
                <a:latin typeface="Charter BT"/>
                <a:ea typeface="Times New Roman"/>
                <a:cs typeface="Arial"/>
              </a:rPr>
              <a:t>Unblocking Benefits of  Public Participation in Decision Making: </a:t>
            </a:r>
            <a:r>
              <a:rPr lang="en-US" b="1" i="1" dirty="0" smtClean="0">
                <a:solidFill>
                  <a:srgbClr val="0092AF"/>
                </a:solidFill>
                <a:latin typeface="Charter BT"/>
                <a:ea typeface="Times New Roman"/>
                <a:cs typeface="Arial"/>
              </a:rPr>
              <a:t>Panel </a:t>
            </a:r>
            <a:r>
              <a:rPr lang="en-US" b="1" i="1" dirty="0">
                <a:solidFill>
                  <a:srgbClr val="0092AF"/>
                </a:solidFill>
                <a:latin typeface="Charter BT"/>
                <a:ea typeface="Times New Roman"/>
                <a:cs typeface="Arial"/>
              </a:rPr>
              <a:t>1: Public Participation that Delivers</a:t>
            </a:r>
            <a:endParaRPr lang="en-GB" sz="2000" b="1" i="1" dirty="0">
              <a:solidFill>
                <a:srgbClr val="0092AF"/>
              </a:solidFill>
              <a:latin typeface="Charter BT"/>
              <a:ea typeface="Times New Roman"/>
              <a:cs typeface="Arial"/>
            </a:endParaRPr>
          </a:p>
          <a:p>
            <a:pPr lvl="0" algn="ctr" fontAlgn="auto">
              <a:spcBef>
                <a:spcPct val="20000"/>
              </a:spcBef>
              <a:spcAft>
                <a:spcPts val="0"/>
              </a:spcAft>
              <a:defRPr/>
            </a:pPr>
            <a:endParaRPr lang="en-US" sz="3600" b="1" dirty="0" smtClean="0">
              <a:solidFill>
                <a:schemeClr val="accent6">
                  <a:lumMod val="10000"/>
                </a:schemeClr>
              </a:solidFill>
              <a:latin typeface="Calibri" panose="020F0502020204030204" pitchFamily="34" charset="0"/>
            </a:endParaRPr>
          </a:p>
          <a:p>
            <a:pPr lvl="0" algn="ctr" fontAlgn="auto">
              <a:spcBef>
                <a:spcPct val="20000"/>
              </a:spcBef>
              <a:spcAft>
                <a:spcPts val="0"/>
              </a:spcAft>
              <a:defRPr/>
            </a:pPr>
            <a:endParaRPr lang="en-US" sz="3600" b="1" dirty="0" smtClean="0">
              <a:solidFill>
                <a:schemeClr val="accent6">
                  <a:lumMod val="10000"/>
                </a:schemeClr>
              </a:solidFill>
              <a:latin typeface="Calibri" panose="020F0502020204030204" pitchFamily="34" charset="0"/>
            </a:endParaRPr>
          </a:p>
          <a:p>
            <a:pPr lvl="0" algn="ctr" fontAlgn="auto">
              <a:spcBef>
                <a:spcPct val="20000"/>
              </a:spcBef>
              <a:spcAft>
                <a:spcPts val="0"/>
              </a:spcAft>
              <a:defRPr/>
            </a:pPr>
            <a:r>
              <a:rPr lang="en-US" sz="3200" b="1" dirty="0" smtClean="0">
                <a:solidFill>
                  <a:schemeClr val="accent6">
                    <a:lumMod val="10000"/>
                  </a:schemeClr>
                </a:solidFill>
                <a:latin typeface="Calibri" panose="020F0502020204030204" pitchFamily="34" charset="0"/>
              </a:rPr>
              <a:t>Promoting Public Participation in Policy Making Through the Principles of Public Administration </a:t>
            </a:r>
          </a:p>
          <a:p>
            <a:pPr lvl="0" algn="ctr" fontAlgn="auto">
              <a:spcBef>
                <a:spcPct val="20000"/>
              </a:spcBef>
              <a:spcAft>
                <a:spcPts val="0"/>
              </a:spcAft>
              <a:defRPr/>
            </a:pPr>
            <a:endParaRPr lang="en-US" sz="2400" b="1" dirty="0" smtClean="0">
              <a:solidFill>
                <a:schemeClr val="accent6">
                  <a:lumMod val="10000"/>
                </a:schemeClr>
              </a:solidFill>
              <a:latin typeface="Calibri" panose="020F0502020204030204" pitchFamily="34" charset="0"/>
            </a:endParaRPr>
          </a:p>
          <a:p>
            <a:pPr lvl="0" algn="ctr" fontAlgn="auto">
              <a:spcBef>
                <a:spcPct val="20000"/>
              </a:spcBef>
              <a:spcAft>
                <a:spcPts val="0"/>
              </a:spcAft>
              <a:defRPr/>
            </a:pPr>
            <a:endParaRPr lang="en-US" sz="2400" b="1" dirty="0" smtClean="0">
              <a:solidFill>
                <a:schemeClr val="accent6">
                  <a:lumMod val="10000"/>
                </a:schemeClr>
              </a:solidFill>
              <a:latin typeface="Calibri" panose="020F0502020204030204" pitchFamily="34" charset="0"/>
            </a:endParaRPr>
          </a:p>
          <a:p>
            <a:pPr lvl="0" algn="ctr" fontAlgn="auto">
              <a:spcBef>
                <a:spcPct val="20000"/>
              </a:spcBef>
              <a:spcAft>
                <a:spcPts val="0"/>
              </a:spcAft>
              <a:defRPr/>
            </a:pPr>
            <a:r>
              <a:rPr lang="en-US" sz="2400" b="1" dirty="0" smtClean="0">
                <a:solidFill>
                  <a:schemeClr val="accent6">
                    <a:lumMod val="10000"/>
                  </a:schemeClr>
                </a:solidFill>
                <a:latin typeface="Calibri" panose="020F0502020204030204" pitchFamily="34" charset="0"/>
              </a:rPr>
              <a:t>Bagrat Tunyan </a:t>
            </a:r>
          </a:p>
          <a:p>
            <a:pPr lvl="0" algn="ctr" fontAlgn="auto">
              <a:spcBef>
                <a:spcPct val="20000"/>
              </a:spcBef>
              <a:spcAft>
                <a:spcPts val="0"/>
              </a:spcAft>
              <a:defRPr/>
            </a:pPr>
            <a:r>
              <a:rPr lang="en-US" sz="2000" b="1" i="1" dirty="0" smtClean="0">
                <a:solidFill>
                  <a:schemeClr val="accent6">
                    <a:lumMod val="10000"/>
                  </a:schemeClr>
                </a:solidFill>
                <a:latin typeface="Calibri" panose="020F0502020204030204" pitchFamily="34" charset="0"/>
              </a:rPr>
              <a:t>Senior Adviser, OECD/SIGMA</a:t>
            </a:r>
            <a:endParaRPr lang="en-US" sz="2000" b="1" i="1" dirty="0">
              <a:solidFill>
                <a:schemeClr val="accent6">
                  <a:lumMod val="10000"/>
                </a:schemeClr>
              </a:solidFill>
              <a:latin typeface="Calibri" panose="020F0502020204030204" pitchFamily="34" charset="0"/>
            </a:endParaRPr>
          </a:p>
        </p:txBody>
      </p:sp>
      <p:sp>
        <p:nvSpPr>
          <p:cNvPr id="9" name="Title 1"/>
          <p:cNvSpPr txBox="1">
            <a:spLocks/>
          </p:cNvSpPr>
          <p:nvPr/>
        </p:nvSpPr>
        <p:spPr bwMode="auto">
          <a:xfrm>
            <a:off x="1403648" y="6065912"/>
            <a:ext cx="7488832" cy="792088"/>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algn="ctr" fontAlgn="auto">
              <a:spcAft>
                <a:spcPts val="0"/>
              </a:spcAft>
              <a:defRPr/>
            </a:pPr>
            <a:r>
              <a:rPr lang="en-GB" sz="1600" b="1" dirty="0" smtClean="0"/>
              <a:t>Vienna City Hall</a:t>
            </a:r>
            <a:endParaRPr lang="en-IE" sz="1600" b="1" dirty="0">
              <a:solidFill>
                <a:schemeClr val="accent6">
                  <a:lumMod val="10000"/>
                </a:schemeClr>
              </a:solidFill>
              <a:latin typeface="Calibri" panose="020F0502020204030204" pitchFamily="34" charset="0"/>
            </a:endParaRPr>
          </a:p>
          <a:p>
            <a:pPr lvl="0" algn="ctr" fontAlgn="auto">
              <a:spcAft>
                <a:spcPts val="0"/>
              </a:spcAft>
              <a:defRPr/>
            </a:pPr>
            <a:r>
              <a:rPr lang="en-GB" sz="1600" b="1" dirty="0" smtClean="0"/>
              <a:t>11 June 2018 </a:t>
            </a:r>
            <a:endParaRPr kumimoji="0" lang="en-IE" sz="1600" b="1" i="0" u="none" strike="noStrike" kern="1200" cap="none" spc="0" normalizeH="0" baseline="0" noProof="0" dirty="0" smtClean="0">
              <a:ln>
                <a:noFill/>
              </a:ln>
              <a:solidFill>
                <a:schemeClr val="accent6">
                  <a:lumMod val="10000"/>
                </a:schemeClr>
              </a:solidFill>
              <a:effectLst/>
              <a:uLnTx/>
              <a:uFillTx/>
              <a:latin typeface="Calibri" panose="020F0502020204030204" pitchFamily="34" charset="0"/>
              <a:ea typeface="+mj-ea"/>
              <a:cs typeface="+mj-cs"/>
            </a:endParaRPr>
          </a:p>
        </p:txBody>
      </p:sp>
    </p:spTree>
    <p:extLst>
      <p:ext uri="{BB962C8B-B14F-4D97-AF65-F5344CB8AC3E}">
        <p14:creationId xmlns:p14="http://schemas.microsoft.com/office/powerpoint/2010/main" val="36831347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C5002D8-155A-4159-90CF-92B7646DAE9E}" type="slidenum">
              <a:rPr lang="en-US" smtClean="0">
                <a:solidFill>
                  <a:prstClr val="black"/>
                </a:solidFill>
              </a:rPr>
              <a:pPr/>
              <a:t>1</a:t>
            </a:fld>
            <a:endParaRPr lang="en-US" dirty="0">
              <a:solidFill>
                <a:prstClr val="black"/>
              </a:solidFill>
            </a:endParaRPr>
          </a:p>
        </p:txBody>
      </p:sp>
      <p:sp>
        <p:nvSpPr>
          <p:cNvPr id="3" name="Title 1"/>
          <p:cNvSpPr txBox="1">
            <a:spLocks/>
          </p:cNvSpPr>
          <p:nvPr/>
        </p:nvSpPr>
        <p:spPr>
          <a:xfrm>
            <a:off x="304800" y="381000"/>
            <a:ext cx="8608368" cy="9144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GB" sz="4000" b="1" dirty="0" smtClean="0">
                <a:latin typeface="Calibri" panose="020F0502020204030204" pitchFamily="34" charset="0"/>
              </a:rPr>
              <a:t>What is SIGMA?</a:t>
            </a:r>
            <a:endParaRPr lang="en-GB" sz="4000" b="1" dirty="0">
              <a:latin typeface="Calibri" panose="020F0502020204030204" pitchFamily="34" charset="0"/>
            </a:endParaRPr>
          </a:p>
        </p:txBody>
      </p:sp>
      <p:sp>
        <p:nvSpPr>
          <p:cNvPr id="4" name="Content Placeholder 2"/>
          <p:cNvSpPr txBox="1">
            <a:spLocks/>
          </p:cNvSpPr>
          <p:nvPr/>
        </p:nvSpPr>
        <p:spPr>
          <a:xfrm>
            <a:off x="1475656" y="1196752"/>
            <a:ext cx="7437512" cy="4929411"/>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auto">
              <a:spcBef>
                <a:spcPts val="0"/>
              </a:spcBef>
              <a:spcAft>
                <a:spcPts val="400"/>
              </a:spcAft>
            </a:pPr>
            <a:r>
              <a:rPr lang="en-GB" sz="2200" dirty="0" smtClean="0">
                <a:latin typeface="Calibri" panose="020F0502020204030204" pitchFamily="34" charset="0"/>
              </a:rPr>
              <a:t>SIGMA - Support for Improvement in Governance and Management - is a </a:t>
            </a:r>
            <a:r>
              <a:rPr lang="en-GB" sz="2200" b="1" dirty="0" smtClean="0">
                <a:latin typeface="Calibri" panose="020F0502020204030204" pitchFamily="34" charset="0"/>
              </a:rPr>
              <a:t>joint initiative of the OECD and EU</a:t>
            </a:r>
            <a:r>
              <a:rPr lang="en-GB" sz="2200" dirty="0" smtClean="0">
                <a:latin typeface="Calibri" panose="020F0502020204030204" pitchFamily="34" charset="0"/>
              </a:rPr>
              <a:t>, principally financed by the EU.</a:t>
            </a:r>
          </a:p>
          <a:p>
            <a:pPr marL="0" indent="0" fontAlgn="auto">
              <a:spcBef>
                <a:spcPts val="0"/>
              </a:spcBef>
              <a:spcAft>
                <a:spcPts val="400"/>
              </a:spcAft>
              <a:buFont typeface="Arial" pitchFamily="34" charset="0"/>
              <a:buNone/>
            </a:pPr>
            <a:endParaRPr lang="en-GB" sz="2200" dirty="0" smtClean="0">
              <a:latin typeface="Calibri" panose="020F0502020204030204" pitchFamily="34" charset="0"/>
            </a:endParaRPr>
          </a:p>
          <a:p>
            <a:pPr fontAlgn="auto">
              <a:spcBef>
                <a:spcPts val="0"/>
              </a:spcBef>
              <a:spcAft>
                <a:spcPts val="400"/>
              </a:spcAft>
            </a:pPr>
            <a:r>
              <a:rPr lang="en-GB" sz="2200" dirty="0" smtClean="0">
                <a:latin typeface="Calibri" panose="020F0502020204030204" pitchFamily="34" charset="0"/>
              </a:rPr>
              <a:t>Active for more than </a:t>
            </a:r>
            <a:r>
              <a:rPr lang="en-GB" sz="2200" b="1" dirty="0" smtClean="0">
                <a:latin typeface="Calibri" panose="020F0502020204030204" pitchFamily="34" charset="0"/>
              </a:rPr>
              <a:t>25 years</a:t>
            </a:r>
            <a:r>
              <a:rPr lang="en-GB" sz="2200" dirty="0" smtClean="0">
                <a:latin typeface="Calibri" panose="020F0502020204030204" pitchFamily="34" charset="0"/>
              </a:rPr>
              <a:t>, working with EU accession countries and, since 2008, European Neighbourhood countries.</a:t>
            </a:r>
          </a:p>
          <a:p>
            <a:pPr fontAlgn="auto">
              <a:spcBef>
                <a:spcPts val="0"/>
              </a:spcBef>
              <a:spcAft>
                <a:spcPts val="400"/>
              </a:spcAft>
            </a:pPr>
            <a:endParaRPr lang="en-GB" sz="2200" dirty="0">
              <a:latin typeface="Calibri" panose="020F0502020204030204" pitchFamily="34" charset="0"/>
            </a:endParaRPr>
          </a:p>
          <a:p>
            <a:pPr fontAlgn="auto">
              <a:spcBef>
                <a:spcPts val="0"/>
              </a:spcBef>
              <a:spcAft>
                <a:spcPts val="400"/>
              </a:spcAft>
            </a:pPr>
            <a:r>
              <a:rPr lang="en-GB" sz="2200" dirty="0" smtClean="0">
                <a:latin typeface="Calibri" panose="020F0502020204030204" pitchFamily="34" charset="0"/>
              </a:rPr>
              <a:t>Our </a:t>
            </a:r>
            <a:r>
              <a:rPr lang="en-GB" sz="2200" dirty="0">
                <a:latin typeface="Calibri" panose="020F0502020204030204" pitchFamily="34" charset="0"/>
              </a:rPr>
              <a:t>overall </a:t>
            </a:r>
            <a:r>
              <a:rPr lang="en-GB" sz="2200" b="1" dirty="0">
                <a:latin typeface="Calibri" panose="020F0502020204030204" pitchFamily="34" charset="0"/>
              </a:rPr>
              <a:t>objective is to support public governance reforms</a:t>
            </a:r>
            <a:r>
              <a:rPr lang="en-GB" sz="2200" dirty="0">
                <a:latin typeface="Calibri" panose="020F0502020204030204" pitchFamily="34" charset="0"/>
              </a:rPr>
              <a:t> and </a:t>
            </a:r>
            <a:r>
              <a:rPr lang="en-GB" sz="2200" b="1" dirty="0">
                <a:latin typeface="Calibri" panose="020F0502020204030204" pitchFamily="34" charset="0"/>
              </a:rPr>
              <a:t>strengthen the capacity of public administrations </a:t>
            </a:r>
            <a:r>
              <a:rPr lang="en-GB" sz="2200" dirty="0">
                <a:latin typeface="Calibri" panose="020F0502020204030204" pitchFamily="34" charset="0"/>
              </a:rPr>
              <a:t>through </a:t>
            </a:r>
            <a:r>
              <a:rPr lang="en-GB" sz="2200" dirty="0" smtClean="0">
                <a:latin typeface="Calibri" panose="020F0502020204030204" pitchFamily="34" charset="0"/>
              </a:rPr>
              <a:t>enhancing </a:t>
            </a:r>
            <a:r>
              <a:rPr lang="en-GB" sz="2200" dirty="0">
                <a:latin typeface="Calibri" panose="020F0502020204030204" pitchFamily="34" charset="0"/>
              </a:rPr>
              <a:t>horizontal governance and improving the design and implementation of public administration </a:t>
            </a:r>
            <a:r>
              <a:rPr lang="en-GB" sz="2200" dirty="0" smtClean="0">
                <a:latin typeface="Calibri" panose="020F0502020204030204" pitchFamily="34" charset="0"/>
              </a:rPr>
              <a:t>reforms.</a:t>
            </a:r>
            <a:r>
              <a:rPr lang="en-GB" sz="2200" dirty="0" smtClean="0"/>
              <a:t> </a:t>
            </a:r>
          </a:p>
        </p:txBody>
      </p:sp>
    </p:spTree>
    <p:extLst>
      <p:ext uri="{BB962C8B-B14F-4D97-AF65-F5344CB8AC3E}">
        <p14:creationId xmlns:p14="http://schemas.microsoft.com/office/powerpoint/2010/main" val="17121225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t>Principles of Public Administration: </a:t>
            </a:r>
            <a:br>
              <a:rPr lang="en-GB" sz="4000" dirty="0" smtClean="0"/>
            </a:br>
            <a:r>
              <a:rPr lang="en-GB" sz="3200" u="sng" dirty="0" smtClean="0"/>
              <a:t>48 Principles in 6 Core Areas</a:t>
            </a:r>
            <a:endParaRPr lang="en-GB" sz="3200" u="sng" dirty="0"/>
          </a:p>
        </p:txBody>
      </p:sp>
      <p:sp>
        <p:nvSpPr>
          <p:cNvPr id="4" name="Slide Number Placeholder 3"/>
          <p:cNvSpPr>
            <a:spLocks noGrp="1"/>
          </p:cNvSpPr>
          <p:nvPr>
            <p:ph type="sldNum" sz="quarter" idx="12"/>
          </p:nvPr>
        </p:nvSpPr>
        <p:spPr/>
        <p:txBody>
          <a:bodyPr/>
          <a:lstStyle/>
          <a:p>
            <a:fld id="{9C5002D8-155A-4159-90CF-92B7646DAE9E}" type="slidenum">
              <a:rPr lang="en-US" smtClean="0">
                <a:solidFill>
                  <a:prstClr val="black"/>
                </a:solidFill>
              </a:rPr>
              <a:pPr/>
              <a:t>2</a:t>
            </a:fld>
            <a:endParaRPr lang="en-US" dirty="0">
              <a:solidFill>
                <a:prstClr val="black"/>
              </a:solidFill>
            </a:endParaRPr>
          </a:p>
        </p:txBody>
      </p:sp>
      <p:pic>
        <p:nvPicPr>
          <p:cNvPr id="5" name="Picture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403648" y="1628800"/>
            <a:ext cx="5184576" cy="4860540"/>
          </a:xfrm>
          <a:prstGeom prst="rect">
            <a:avLst/>
          </a:prstGeom>
        </p:spPr>
      </p:pic>
      <p:sp>
        <p:nvSpPr>
          <p:cNvPr id="7" name="Rounded Rectangular Callout 6"/>
          <p:cNvSpPr/>
          <p:nvPr/>
        </p:nvSpPr>
        <p:spPr>
          <a:xfrm>
            <a:off x="6228184" y="1772816"/>
            <a:ext cx="2880320" cy="2808312"/>
          </a:xfrm>
          <a:prstGeom prst="wedgeRoundRectCallout">
            <a:avLst>
              <a:gd name="adj1" fmla="val -81346"/>
              <a:gd name="adj2" fmla="val -24525"/>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tabLst>
                <a:tab pos="177800" algn="l"/>
              </a:tabLst>
            </a:pPr>
            <a:r>
              <a:rPr lang="en-GB" sz="1400" b="1" dirty="0" smtClean="0">
                <a:solidFill>
                  <a:schemeClr val="tx1"/>
                </a:solidFill>
              </a:rPr>
              <a:t>    </a:t>
            </a:r>
            <a:r>
              <a:rPr lang="en-GB" sz="1400" b="1" u="sng" dirty="0" smtClean="0">
                <a:solidFill>
                  <a:schemeClr val="tx1"/>
                </a:solidFill>
              </a:rPr>
              <a:t>12 Principles </a:t>
            </a:r>
            <a:r>
              <a:rPr lang="en-GB" sz="1400" b="1" dirty="0" smtClean="0">
                <a:solidFill>
                  <a:schemeClr val="tx1"/>
                </a:solidFill>
              </a:rPr>
              <a:t>in PDC Area, covering:</a:t>
            </a:r>
          </a:p>
          <a:p>
            <a:pPr marL="285750" indent="-285750">
              <a:buFont typeface="Arial" panose="020B0604020202020204" pitchFamily="34" charset="0"/>
              <a:buChar char="•"/>
              <a:tabLst>
                <a:tab pos="177800" algn="l"/>
              </a:tabLst>
            </a:pPr>
            <a:endParaRPr lang="en-GB" sz="1400" dirty="0" smtClean="0">
              <a:solidFill>
                <a:schemeClr val="tx1"/>
              </a:solidFill>
            </a:endParaRPr>
          </a:p>
          <a:p>
            <a:pPr marL="95250" indent="-95250">
              <a:buFont typeface="Arial" panose="020B0604020202020204" pitchFamily="34" charset="0"/>
              <a:buChar char="•"/>
            </a:pPr>
            <a:r>
              <a:rPr lang="en-GB" sz="1400" dirty="0" smtClean="0">
                <a:solidFill>
                  <a:schemeClr val="tx1"/>
                </a:solidFill>
              </a:rPr>
              <a:t>Policy planning and co-ordination / Centre of Government functioning</a:t>
            </a:r>
            <a:endParaRPr lang="en-GB" sz="1400" dirty="0">
              <a:solidFill>
                <a:schemeClr val="tx1"/>
              </a:solidFill>
            </a:endParaRPr>
          </a:p>
          <a:p>
            <a:pPr marL="95250" indent="-95250">
              <a:buFont typeface="Arial" panose="020B0604020202020204" pitchFamily="34" charset="0"/>
              <a:buChar char="•"/>
            </a:pPr>
            <a:endParaRPr lang="en-GB" sz="1400" b="1" dirty="0" smtClean="0">
              <a:solidFill>
                <a:schemeClr val="tx1"/>
              </a:solidFill>
            </a:endParaRPr>
          </a:p>
          <a:p>
            <a:pPr marL="95250" indent="-95250">
              <a:buFont typeface="Arial" panose="020B0604020202020204" pitchFamily="34" charset="0"/>
              <a:buChar char="•"/>
            </a:pPr>
            <a:r>
              <a:rPr lang="en-GB" sz="1400" b="1" dirty="0" smtClean="0">
                <a:solidFill>
                  <a:schemeClr val="tx1"/>
                </a:solidFill>
              </a:rPr>
              <a:t>Policy development:</a:t>
            </a:r>
          </a:p>
          <a:p>
            <a:pPr marL="273050" lvl="1" indent="-95250">
              <a:buFont typeface="Arial" panose="020B0604020202020204" pitchFamily="34" charset="0"/>
              <a:buChar char="•"/>
            </a:pPr>
            <a:r>
              <a:rPr lang="en-GB" sz="1400" dirty="0" smtClean="0">
                <a:solidFill>
                  <a:schemeClr val="tx1"/>
                </a:solidFill>
              </a:rPr>
              <a:t>P10- Evidence-based policy making</a:t>
            </a:r>
          </a:p>
          <a:p>
            <a:pPr marL="273050" lvl="1" indent="-95250">
              <a:buFont typeface="Arial" panose="020B0604020202020204" pitchFamily="34" charset="0"/>
              <a:buChar char="•"/>
            </a:pPr>
            <a:r>
              <a:rPr lang="en-GB" sz="1400" b="1" dirty="0" smtClean="0">
                <a:solidFill>
                  <a:srgbClr val="FF0000"/>
                </a:solidFill>
              </a:rPr>
              <a:t>P11- Public consultation on public policy</a:t>
            </a:r>
            <a:endParaRPr lang="en-GB" sz="1400" b="1" dirty="0">
              <a:solidFill>
                <a:srgbClr val="FF0000"/>
              </a:solidFill>
            </a:endParaRPr>
          </a:p>
          <a:p>
            <a:pPr algn="ctr"/>
            <a:endParaRPr lang="en-GB" sz="1400" dirty="0">
              <a:solidFill>
                <a:schemeClr val="tx1"/>
              </a:solidFill>
            </a:endParaRPr>
          </a:p>
        </p:txBody>
      </p:sp>
    </p:spTree>
    <p:extLst>
      <p:ext uri="{BB962C8B-B14F-4D97-AF65-F5344CB8AC3E}">
        <p14:creationId xmlns:p14="http://schemas.microsoft.com/office/powerpoint/2010/main" val="5670835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t>How do we promote public consultation?</a:t>
            </a:r>
            <a:endParaRPr lang="en-GB" sz="4000" dirty="0"/>
          </a:p>
        </p:txBody>
      </p:sp>
      <p:sp>
        <p:nvSpPr>
          <p:cNvPr id="3" name="Content Placeholder 2"/>
          <p:cNvSpPr>
            <a:spLocks noGrp="1"/>
          </p:cNvSpPr>
          <p:nvPr>
            <p:ph idx="1"/>
          </p:nvPr>
        </p:nvSpPr>
        <p:spPr>
          <a:xfrm>
            <a:off x="1344467" y="1700808"/>
            <a:ext cx="7779258" cy="4425355"/>
          </a:xfrm>
        </p:spPr>
        <p:txBody>
          <a:bodyPr/>
          <a:lstStyle/>
          <a:p>
            <a:r>
              <a:rPr lang="en-GB" sz="2400" dirty="0" smtClean="0"/>
              <a:t>Thorough regular assessment of partner countries against </a:t>
            </a:r>
            <a:r>
              <a:rPr lang="en-GB" sz="2400" i="1" dirty="0" smtClean="0"/>
              <a:t>the Principles</a:t>
            </a:r>
            <a:r>
              <a:rPr lang="en-GB" sz="2400" dirty="0" smtClean="0"/>
              <a:t> which also provide policy recommendations that cover policy development area.</a:t>
            </a:r>
          </a:p>
          <a:p>
            <a:pPr lvl="1"/>
            <a:r>
              <a:rPr lang="en-GB" sz="2000" dirty="0" smtClean="0"/>
              <a:t>2015- Baseline Measurement assessment</a:t>
            </a:r>
          </a:p>
          <a:p>
            <a:pPr lvl="1"/>
            <a:r>
              <a:rPr lang="en-GB" sz="2000" dirty="0" smtClean="0"/>
              <a:t>2017 -Monitoring Assessment in all IPA countries</a:t>
            </a:r>
          </a:p>
          <a:p>
            <a:pPr lvl="1"/>
            <a:r>
              <a:rPr lang="en-GB" sz="2000" dirty="0" smtClean="0"/>
              <a:t>2018- Baseline Assessments in Georgia (PDC) and Ukraine.</a:t>
            </a:r>
          </a:p>
          <a:p>
            <a:endParaRPr lang="en-GB" sz="2400" dirty="0" smtClean="0">
              <a:solidFill>
                <a:srgbClr val="FF0000"/>
              </a:solidFill>
            </a:endParaRPr>
          </a:p>
          <a:p>
            <a:r>
              <a:rPr lang="en-GB" sz="2400" dirty="0" smtClean="0"/>
              <a:t>SIGMA also supports partner countries to improve the regulatory framework and implementation of public consultation and evidence-based policy making.</a:t>
            </a:r>
          </a:p>
          <a:p>
            <a:endParaRPr lang="en-GB" sz="2400" dirty="0" smtClean="0"/>
          </a:p>
          <a:p>
            <a:r>
              <a:rPr lang="en-GB" sz="2400" dirty="0" smtClean="0"/>
              <a:t>Awareness raising, thematic and regional studies.</a:t>
            </a:r>
            <a:endParaRPr lang="en-GB" sz="2400" dirty="0"/>
          </a:p>
        </p:txBody>
      </p:sp>
      <p:sp>
        <p:nvSpPr>
          <p:cNvPr id="4" name="Slide Number Placeholder 3"/>
          <p:cNvSpPr>
            <a:spLocks noGrp="1"/>
          </p:cNvSpPr>
          <p:nvPr>
            <p:ph type="sldNum" sz="quarter" idx="12"/>
          </p:nvPr>
        </p:nvSpPr>
        <p:spPr/>
        <p:txBody>
          <a:bodyPr/>
          <a:lstStyle/>
          <a:p>
            <a:fld id="{9C5002D8-155A-4159-90CF-92B7646DAE9E}"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13627533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C5002D8-155A-4159-90CF-92B7646DAE9E}" type="slidenum">
              <a:rPr lang="en-US" smtClean="0">
                <a:solidFill>
                  <a:prstClr val="black"/>
                </a:solidFill>
              </a:rPr>
              <a:pPr/>
              <a:t>4</a:t>
            </a:fld>
            <a:endParaRPr lang="en-US" dirty="0">
              <a:solidFill>
                <a:prstClr val="black"/>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4507">
            <a:off x="5542904" y="1873406"/>
            <a:ext cx="3066861" cy="4336887"/>
          </a:xfrm>
          <a:prstGeom prst="rect">
            <a:avLst/>
          </a:prstGeom>
        </p:spPr>
      </p:pic>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715609">
            <a:off x="2031558" y="1970344"/>
            <a:ext cx="2969946" cy="418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1364742" y="44624"/>
            <a:ext cx="7779258" cy="1143000"/>
          </a:xfrm>
        </p:spPr>
        <p:txBody>
          <a:bodyPr/>
          <a:lstStyle/>
          <a:p>
            <a:r>
              <a:rPr lang="en-GB" sz="4000" dirty="0"/>
              <a:t>E</a:t>
            </a:r>
            <a:r>
              <a:rPr lang="en-GB" sz="4000" dirty="0" smtClean="0"/>
              <a:t>vidence-based Measurement Framework</a:t>
            </a:r>
            <a:endParaRPr lang="en-GB" sz="4000" dirty="0"/>
          </a:p>
        </p:txBody>
      </p:sp>
    </p:spTree>
    <p:extLst>
      <p:ext uri="{BB962C8B-B14F-4D97-AF65-F5344CB8AC3E}">
        <p14:creationId xmlns:p14="http://schemas.microsoft.com/office/powerpoint/2010/main" val="3114713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42" y="188640"/>
            <a:ext cx="7779258" cy="1143000"/>
          </a:xfrm>
        </p:spPr>
        <p:txBody>
          <a:bodyPr/>
          <a:lstStyle/>
          <a:p>
            <a:r>
              <a:rPr lang="en-GB" sz="4000" dirty="0" smtClean="0"/>
              <a:t>P10: Evidence-based policy making</a:t>
            </a:r>
            <a:endParaRPr lang="en-GB" sz="4000" dirty="0"/>
          </a:p>
        </p:txBody>
      </p:sp>
      <p:sp>
        <p:nvSpPr>
          <p:cNvPr id="4" name="Slide Number Placeholder 3"/>
          <p:cNvSpPr>
            <a:spLocks noGrp="1"/>
          </p:cNvSpPr>
          <p:nvPr>
            <p:ph type="sldNum" sz="quarter" idx="12"/>
          </p:nvPr>
        </p:nvSpPr>
        <p:spPr/>
        <p:txBody>
          <a:bodyPr/>
          <a:lstStyle/>
          <a:p>
            <a:fld id="{9C5002D8-155A-4159-90CF-92B7646DAE9E}" type="slidenum">
              <a:rPr lang="en-US" smtClean="0">
                <a:solidFill>
                  <a:prstClr val="black"/>
                </a:solidFill>
              </a:rPr>
              <a:pPr/>
              <a:t>5</a:t>
            </a:fld>
            <a:endParaRPr lang="en-US" dirty="0">
              <a:solidFill>
                <a:prstClr val="black"/>
              </a:solidFill>
            </a:endParaRP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8204" y="980729"/>
            <a:ext cx="7702308" cy="5760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118981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188640"/>
            <a:ext cx="7884368" cy="1143000"/>
          </a:xfrm>
        </p:spPr>
        <p:txBody>
          <a:bodyPr/>
          <a:lstStyle/>
          <a:p>
            <a:r>
              <a:rPr lang="en-GB" sz="4000" dirty="0" smtClean="0"/>
              <a:t>P11: Public consultation</a:t>
            </a:r>
            <a:endParaRPr lang="en-GB" sz="4000" dirty="0"/>
          </a:p>
        </p:txBody>
      </p:sp>
      <p:sp>
        <p:nvSpPr>
          <p:cNvPr id="4" name="Slide Number Placeholder 3"/>
          <p:cNvSpPr>
            <a:spLocks noGrp="1"/>
          </p:cNvSpPr>
          <p:nvPr>
            <p:ph type="sldNum" sz="quarter" idx="12"/>
          </p:nvPr>
        </p:nvSpPr>
        <p:spPr/>
        <p:txBody>
          <a:bodyPr/>
          <a:lstStyle/>
          <a:p>
            <a:fld id="{9C5002D8-155A-4159-90CF-92B7646DAE9E}" type="slidenum">
              <a:rPr lang="en-US" smtClean="0">
                <a:solidFill>
                  <a:prstClr val="black"/>
                </a:solidFill>
              </a:rPr>
              <a:pPr/>
              <a:t>6</a:t>
            </a:fld>
            <a:endParaRPr lang="en-US" dirty="0">
              <a:solidFill>
                <a:prstClr val="black"/>
              </a:solidFill>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836712"/>
            <a:ext cx="7561318" cy="60823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403277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42" y="44624"/>
            <a:ext cx="7779258" cy="1143000"/>
          </a:xfrm>
        </p:spPr>
        <p:txBody>
          <a:bodyPr/>
          <a:lstStyle/>
          <a:p>
            <a:r>
              <a:rPr lang="en-GB" sz="4000" dirty="0" smtClean="0"/>
              <a:t>Main requirements for good public consultation</a:t>
            </a:r>
            <a:endParaRPr lang="en-GB" sz="4000" dirty="0"/>
          </a:p>
        </p:txBody>
      </p:sp>
      <p:sp>
        <p:nvSpPr>
          <p:cNvPr id="3" name="Content Placeholder 2"/>
          <p:cNvSpPr>
            <a:spLocks noGrp="1"/>
          </p:cNvSpPr>
          <p:nvPr>
            <p:ph idx="1"/>
          </p:nvPr>
        </p:nvSpPr>
        <p:spPr>
          <a:xfrm>
            <a:off x="1364742" y="1600200"/>
            <a:ext cx="7527738" cy="4525963"/>
          </a:xfrm>
        </p:spPr>
        <p:txBody>
          <a:bodyPr/>
          <a:lstStyle/>
          <a:p>
            <a:pPr lvl="0"/>
            <a:r>
              <a:rPr lang="en-US" sz="2200" dirty="0" smtClean="0"/>
              <a:t>Regulations and procedures should enable </a:t>
            </a:r>
            <a:r>
              <a:rPr lang="en-US" sz="2200" dirty="0"/>
              <a:t>effective public consultation and </a:t>
            </a:r>
            <a:r>
              <a:rPr lang="en-US" sz="2200" dirty="0" smtClean="0"/>
              <a:t>should be </a:t>
            </a:r>
            <a:r>
              <a:rPr lang="en-US" sz="2200" dirty="0"/>
              <a:t>consistently </a:t>
            </a:r>
            <a:r>
              <a:rPr lang="en-US" sz="2200" dirty="0" smtClean="0"/>
              <a:t>applied.</a:t>
            </a:r>
            <a:endParaRPr lang="en-GB" sz="2200" dirty="0"/>
          </a:p>
          <a:p>
            <a:pPr lvl="0"/>
            <a:r>
              <a:rPr lang="en-US" sz="2200" dirty="0"/>
              <a:t>The process and timing of public consultations as well as the structure of the consultation documents </a:t>
            </a:r>
            <a:r>
              <a:rPr lang="en-US" sz="2200" dirty="0" smtClean="0"/>
              <a:t>should enable </a:t>
            </a:r>
            <a:r>
              <a:rPr lang="en-US" sz="2200" dirty="0"/>
              <a:t>all key stakeholders to review and </a:t>
            </a:r>
            <a:r>
              <a:rPr lang="en-US" sz="2200" dirty="0" smtClean="0"/>
              <a:t>comment in a meaningful way.</a:t>
            </a:r>
            <a:endParaRPr lang="en-GB" sz="2200" dirty="0"/>
          </a:p>
          <a:p>
            <a:pPr lvl="0"/>
            <a:r>
              <a:rPr lang="en-US" sz="2200" dirty="0"/>
              <a:t>Public consultation mechanisms and procedures </a:t>
            </a:r>
            <a:r>
              <a:rPr lang="en-US" sz="2200" dirty="0" smtClean="0"/>
              <a:t>should include </a:t>
            </a:r>
            <a:r>
              <a:rPr lang="en-US" sz="2200" dirty="0"/>
              <a:t>prior notification to those likely to be </a:t>
            </a:r>
            <a:r>
              <a:rPr lang="en-US" sz="2200" dirty="0" smtClean="0"/>
              <a:t>affected. </a:t>
            </a:r>
            <a:endParaRPr lang="en-GB" sz="2200" dirty="0"/>
          </a:p>
          <a:p>
            <a:pPr lvl="0"/>
            <a:r>
              <a:rPr lang="en-US" sz="2200" dirty="0"/>
              <a:t>Ministries </a:t>
            </a:r>
            <a:r>
              <a:rPr lang="en-US" sz="2200" dirty="0" smtClean="0"/>
              <a:t>should have </a:t>
            </a:r>
            <a:r>
              <a:rPr lang="en-US" sz="2200" dirty="0"/>
              <a:t>sufficient time and resources to collect, </a:t>
            </a:r>
            <a:r>
              <a:rPr lang="en-US" sz="2200" dirty="0" err="1"/>
              <a:t>analyse</a:t>
            </a:r>
            <a:r>
              <a:rPr lang="en-US" sz="2200" dirty="0"/>
              <a:t>, report and use </a:t>
            </a:r>
            <a:r>
              <a:rPr lang="en-US" sz="2200" dirty="0" smtClean="0"/>
              <a:t>the feedback and responses</a:t>
            </a:r>
            <a:r>
              <a:rPr lang="en-US" sz="2200" dirty="0"/>
              <a:t>.</a:t>
            </a:r>
            <a:endParaRPr lang="en-GB" sz="2200" dirty="0"/>
          </a:p>
          <a:p>
            <a:pPr lvl="0"/>
            <a:r>
              <a:rPr lang="en-US" sz="2200" dirty="0" smtClean="0"/>
              <a:t>The </a:t>
            </a:r>
            <a:r>
              <a:rPr lang="en-US" sz="2200" dirty="0"/>
              <a:t>government </a:t>
            </a:r>
            <a:r>
              <a:rPr lang="en-US" sz="2200" dirty="0" smtClean="0"/>
              <a:t>should hold </a:t>
            </a:r>
            <a:r>
              <a:rPr lang="en-US" sz="2200" dirty="0"/>
              <a:t>constructive discussions on the manner in which consultees’ views have shaped the policy and the government’s final decisions</a:t>
            </a:r>
            <a:r>
              <a:rPr lang="en-US" sz="2200" dirty="0" smtClean="0"/>
              <a:t>.</a:t>
            </a:r>
          </a:p>
          <a:p>
            <a:pPr lvl="0"/>
            <a:r>
              <a:rPr lang="en-US" sz="2200" dirty="0" smtClean="0"/>
              <a:t>Public consultation should be integrated within the existing policy making cycle and process.</a:t>
            </a:r>
            <a:endParaRPr lang="en-GB" sz="2200" dirty="0"/>
          </a:p>
        </p:txBody>
      </p:sp>
      <p:sp>
        <p:nvSpPr>
          <p:cNvPr id="4" name="Slide Number Placeholder 3"/>
          <p:cNvSpPr>
            <a:spLocks noGrp="1"/>
          </p:cNvSpPr>
          <p:nvPr>
            <p:ph type="sldNum" sz="quarter" idx="12"/>
          </p:nvPr>
        </p:nvSpPr>
        <p:spPr/>
        <p:txBody>
          <a:bodyPr/>
          <a:lstStyle/>
          <a:p>
            <a:fld id="{9C5002D8-155A-4159-90CF-92B7646DAE9E}"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34154182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C5002D8-155A-4159-90CF-92B7646DAE9E}" type="slidenum">
              <a:rPr lang="en-US" smtClean="0">
                <a:solidFill>
                  <a:prstClr val="black"/>
                </a:solidFill>
              </a:rPr>
              <a:pPr/>
              <a:t>8</a:t>
            </a:fld>
            <a:endParaRPr lang="en-US" dirty="0">
              <a:solidFill>
                <a:prstClr val="black"/>
              </a:solidFill>
            </a:endParaRPr>
          </a:p>
        </p:txBody>
      </p:sp>
      <p:sp>
        <p:nvSpPr>
          <p:cNvPr id="2" name="Title 1"/>
          <p:cNvSpPr>
            <a:spLocks noGrp="1"/>
          </p:cNvSpPr>
          <p:nvPr>
            <p:ph type="title"/>
          </p:nvPr>
        </p:nvSpPr>
        <p:spPr>
          <a:xfrm>
            <a:off x="1386446" y="280197"/>
            <a:ext cx="7779258" cy="1143000"/>
          </a:xfrm>
        </p:spPr>
        <p:txBody>
          <a:bodyPr/>
          <a:lstStyle/>
          <a:p>
            <a:r>
              <a:rPr lang="en-GB" sz="3600" dirty="0" smtClean="0"/>
              <a:t>How do we actually measure public consultation in public policy (P11)?</a:t>
            </a:r>
            <a:endParaRPr lang="en-GB" sz="3600"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1423197"/>
            <a:ext cx="7632848" cy="50199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940144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p:cNvSpPr>
            <a:spLocks noGrp="1"/>
          </p:cNvSpPr>
          <p:nvPr>
            <p:ph type="sldNum" sz="quarter" idx="4294967295"/>
          </p:nvPr>
        </p:nvSpPr>
        <p:spPr>
          <a:xfrm>
            <a:off x="1331640" y="6448251"/>
            <a:ext cx="7596336" cy="355798"/>
          </a:xfrm>
        </p:spPr>
        <p:txBody>
          <a:bodyPr/>
          <a:lstStyle/>
          <a:p>
            <a:pPr algn="l"/>
            <a:r>
              <a:rPr lang="en-GB" sz="1000" i="1" dirty="0" smtClean="0">
                <a:solidFill>
                  <a:srgbClr val="1F6167"/>
                </a:solidFill>
              </a:rPr>
              <a:t>Comparative indicator data, 2017 Assessment						</a:t>
            </a:r>
            <a:fld id="{9C5002D8-155A-4159-90CF-92B7646DAE9E}" type="slidenum">
              <a:rPr lang="en-GB" sz="1000" i="1" smtClean="0">
                <a:solidFill>
                  <a:srgbClr val="1F6167"/>
                </a:solidFill>
              </a:rPr>
              <a:pPr algn="l"/>
              <a:t>9</a:t>
            </a:fld>
            <a:endParaRPr lang="en-GB" sz="1000" i="1" dirty="0">
              <a:solidFill>
                <a:srgbClr val="1F6167"/>
              </a:solidFill>
            </a:endParaRPr>
          </a:p>
        </p:txBody>
      </p:sp>
      <p:sp>
        <p:nvSpPr>
          <p:cNvPr id="6" name="Title 2"/>
          <p:cNvSpPr txBox="1">
            <a:spLocks/>
          </p:cNvSpPr>
          <p:nvPr/>
        </p:nvSpPr>
        <p:spPr>
          <a:xfrm>
            <a:off x="1440160" y="404664"/>
            <a:ext cx="7668344" cy="360040"/>
          </a:xfrm>
          <a:prstGeom prst="rect">
            <a:avLst/>
          </a:prstGeom>
        </p:spPr>
        <p:txBody>
          <a:bodyPr vert="horz" lIns="0" tIns="0" rIns="0" bIns="0" rtlCol="0" anchor="ctr"/>
          <a:lstStyle>
            <a:defPPr>
              <a:defRPr lang="en-US"/>
            </a:defPPr>
            <a:lvl1pPr algn="ctr">
              <a:defRPr sz="2000" b="1">
                <a:solidFill>
                  <a:srgbClr val="1F6167"/>
                </a:solidFill>
                <a:latin typeface="Calibri" panose="020F0502020204030204" pitchFamily="34" charset="0"/>
              </a:defRPr>
            </a:lvl1pPr>
          </a:lstStyle>
          <a:p>
            <a:r>
              <a:rPr lang="en-GB" sz="3200" dirty="0">
                <a:solidFill>
                  <a:schemeClr val="tx1"/>
                </a:solidFill>
              </a:rPr>
              <a:t>2017 </a:t>
            </a:r>
            <a:r>
              <a:rPr lang="en-GB" sz="3200" dirty="0" smtClean="0">
                <a:solidFill>
                  <a:schemeClr val="tx1"/>
                </a:solidFill>
              </a:rPr>
              <a:t>SIGMA Monitoring Assessments: </a:t>
            </a:r>
          </a:p>
          <a:p>
            <a:r>
              <a:rPr lang="en-GB" sz="2400" dirty="0" smtClean="0">
                <a:solidFill>
                  <a:schemeClr val="tx1"/>
                </a:solidFill>
              </a:rPr>
              <a:t>Public consultation, consistency and accessibility of laws</a:t>
            </a:r>
            <a:endParaRPr lang="en-GB" sz="2400" dirty="0">
              <a:solidFill>
                <a:schemeClr val="tx1"/>
              </a:solidFill>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2026" y="994829"/>
            <a:ext cx="7740352" cy="5544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2"/>
          <p:cNvSpPr>
            <a:spLocks noGrp="1"/>
          </p:cNvSpPr>
          <p:nvPr>
            <p:ph idx="1"/>
          </p:nvPr>
        </p:nvSpPr>
        <p:spPr>
          <a:xfrm>
            <a:off x="1440160" y="1772816"/>
            <a:ext cx="7668344" cy="936104"/>
          </a:xfrm>
        </p:spPr>
        <p:txBody>
          <a:bodyPr/>
          <a:lstStyle/>
          <a:p>
            <a:pPr marL="0" indent="0" algn="ctr">
              <a:buNone/>
            </a:pPr>
            <a:r>
              <a:rPr lang="en-GB" sz="2000" i="1" dirty="0" smtClean="0">
                <a:solidFill>
                  <a:srgbClr val="FF0000"/>
                </a:solidFill>
              </a:rPr>
              <a:t>WB countries performing below the average value of the indicator for public consultation.</a:t>
            </a:r>
            <a:endParaRPr lang="en-GB" sz="2000" i="1" dirty="0">
              <a:solidFill>
                <a:srgbClr val="FF0000"/>
              </a:solidFill>
            </a:endParaRPr>
          </a:p>
        </p:txBody>
      </p:sp>
      <p:sp>
        <p:nvSpPr>
          <p:cNvPr id="2" name="TextBox 1"/>
          <p:cNvSpPr txBox="1"/>
          <p:nvPr/>
        </p:nvSpPr>
        <p:spPr>
          <a:xfrm>
            <a:off x="6156176" y="5877272"/>
            <a:ext cx="360040" cy="276999"/>
          </a:xfrm>
          <a:prstGeom prst="rect">
            <a:avLst/>
          </a:prstGeom>
          <a:noFill/>
        </p:spPr>
        <p:txBody>
          <a:bodyPr wrap="square" rtlCol="0">
            <a:spAutoFit/>
          </a:bodyPr>
          <a:lstStyle/>
          <a:p>
            <a:r>
              <a:rPr lang="en-GB" sz="1200" dirty="0">
                <a:solidFill>
                  <a:schemeClr val="accent5">
                    <a:lumMod val="60000"/>
                    <a:lumOff val="40000"/>
                  </a:schemeClr>
                </a:solidFill>
              </a:rPr>
              <a:t>*</a:t>
            </a:r>
          </a:p>
        </p:txBody>
      </p:sp>
      <p:sp>
        <p:nvSpPr>
          <p:cNvPr id="7" name="Footer Placeholder 3"/>
          <p:cNvSpPr txBox="1">
            <a:spLocks/>
          </p:cNvSpPr>
          <p:nvPr/>
        </p:nvSpPr>
        <p:spPr>
          <a:xfrm>
            <a:off x="1331640" y="6650707"/>
            <a:ext cx="7808730" cy="306685"/>
          </a:xfrm>
          <a:prstGeom prst="rect">
            <a:avLst/>
          </a:prstGeom>
        </p:spPr>
        <p:txBody>
          <a:bodyPr/>
          <a:lstStyle>
            <a:defPPr>
              <a:defRPr lang="en-US"/>
            </a:defPPr>
            <a:lvl1pPr algn="l" rtl="0" fontAlgn="base">
              <a:spcBef>
                <a:spcPct val="0"/>
              </a:spcBef>
              <a:spcAft>
                <a:spcPct val="0"/>
              </a:spcAft>
              <a:defRPr kern="1200">
                <a:solidFill>
                  <a:srgbClr val="000000"/>
                </a:solidFill>
                <a:latin typeface="Arial" pitchFamily="34" charset="0"/>
                <a:ea typeface="+mn-ea"/>
                <a:cs typeface="Arial" pitchFamily="34" charset="0"/>
              </a:defRPr>
            </a:lvl1pPr>
            <a:lvl2pPr marL="457200" algn="l" rtl="0" fontAlgn="base">
              <a:spcBef>
                <a:spcPct val="0"/>
              </a:spcBef>
              <a:spcAft>
                <a:spcPct val="0"/>
              </a:spcAft>
              <a:defRPr kern="1200">
                <a:solidFill>
                  <a:srgbClr val="000000"/>
                </a:solidFill>
                <a:latin typeface="Arial" pitchFamily="34" charset="0"/>
                <a:ea typeface="+mn-ea"/>
                <a:cs typeface="Arial" pitchFamily="34" charset="0"/>
              </a:defRPr>
            </a:lvl2pPr>
            <a:lvl3pPr marL="914400" algn="l" rtl="0" fontAlgn="base">
              <a:spcBef>
                <a:spcPct val="0"/>
              </a:spcBef>
              <a:spcAft>
                <a:spcPct val="0"/>
              </a:spcAft>
              <a:defRPr kern="1200">
                <a:solidFill>
                  <a:srgbClr val="000000"/>
                </a:solidFill>
                <a:latin typeface="Arial" pitchFamily="34" charset="0"/>
                <a:ea typeface="+mn-ea"/>
                <a:cs typeface="Arial" pitchFamily="34" charset="0"/>
              </a:defRPr>
            </a:lvl3pPr>
            <a:lvl4pPr marL="1371600" algn="l" rtl="0" fontAlgn="base">
              <a:spcBef>
                <a:spcPct val="0"/>
              </a:spcBef>
              <a:spcAft>
                <a:spcPct val="0"/>
              </a:spcAft>
              <a:defRPr kern="1200">
                <a:solidFill>
                  <a:srgbClr val="000000"/>
                </a:solidFill>
                <a:latin typeface="Arial" pitchFamily="34" charset="0"/>
                <a:ea typeface="+mn-ea"/>
                <a:cs typeface="Arial" pitchFamily="34" charset="0"/>
              </a:defRPr>
            </a:lvl4pPr>
            <a:lvl5pPr marL="1828800" algn="l" rtl="0" fontAlgn="base">
              <a:spcBef>
                <a:spcPct val="0"/>
              </a:spcBef>
              <a:spcAft>
                <a:spcPct val="0"/>
              </a:spcAft>
              <a:defRPr kern="1200">
                <a:solidFill>
                  <a:srgbClr val="000000"/>
                </a:solidFill>
                <a:latin typeface="Arial" pitchFamily="34" charset="0"/>
                <a:ea typeface="+mn-ea"/>
                <a:cs typeface="Arial" pitchFamily="34" charset="0"/>
              </a:defRPr>
            </a:lvl5pPr>
            <a:lvl6pPr marL="2286000" algn="l" defTabSz="914400" rtl="0" eaLnBrk="1" latinLnBrk="0" hangingPunct="1">
              <a:defRPr kern="1200">
                <a:solidFill>
                  <a:srgbClr val="000000"/>
                </a:solidFill>
                <a:latin typeface="Arial" pitchFamily="34" charset="0"/>
                <a:ea typeface="+mn-ea"/>
                <a:cs typeface="Arial" pitchFamily="34" charset="0"/>
              </a:defRPr>
            </a:lvl6pPr>
            <a:lvl7pPr marL="2743200" algn="l" defTabSz="914400" rtl="0" eaLnBrk="1" latinLnBrk="0" hangingPunct="1">
              <a:defRPr kern="1200">
                <a:solidFill>
                  <a:srgbClr val="000000"/>
                </a:solidFill>
                <a:latin typeface="Arial" pitchFamily="34" charset="0"/>
                <a:ea typeface="+mn-ea"/>
                <a:cs typeface="Arial" pitchFamily="34" charset="0"/>
              </a:defRPr>
            </a:lvl7pPr>
            <a:lvl8pPr marL="3200400" algn="l" defTabSz="914400" rtl="0" eaLnBrk="1" latinLnBrk="0" hangingPunct="1">
              <a:defRPr kern="1200">
                <a:solidFill>
                  <a:srgbClr val="000000"/>
                </a:solidFill>
                <a:latin typeface="Arial" pitchFamily="34" charset="0"/>
                <a:ea typeface="+mn-ea"/>
                <a:cs typeface="Arial" pitchFamily="34" charset="0"/>
              </a:defRPr>
            </a:lvl8pPr>
            <a:lvl9pPr marL="3657600" algn="l" defTabSz="914400" rtl="0" eaLnBrk="1" latinLnBrk="0" hangingPunct="1">
              <a:defRPr kern="1200">
                <a:solidFill>
                  <a:srgbClr val="000000"/>
                </a:solidFill>
                <a:latin typeface="Arial" pitchFamily="34" charset="0"/>
                <a:ea typeface="+mn-ea"/>
                <a:cs typeface="Arial" pitchFamily="34" charset="0"/>
              </a:defRPr>
            </a:lvl9pPr>
          </a:lstStyle>
          <a:p>
            <a:r>
              <a:rPr lang="en-US" sz="700" dirty="0" smtClean="0">
                <a:solidFill>
                  <a:schemeClr val="bg1">
                    <a:lumMod val="75000"/>
                  </a:schemeClr>
                </a:solidFill>
              </a:rPr>
              <a:t>*This designation is without prejudice to positions on status, and is in line with UNSCR 1244/1999 and the ICJ Opinion on the Kosovo declaration of independence.</a:t>
            </a:r>
            <a:endParaRPr lang="en-GB" sz="700" dirty="0">
              <a:solidFill>
                <a:schemeClr val="bg1">
                  <a:lumMod val="75000"/>
                </a:schemeClr>
              </a:solidFill>
            </a:endParaRPr>
          </a:p>
        </p:txBody>
      </p:sp>
    </p:spTree>
    <p:extLst>
      <p:ext uri="{BB962C8B-B14F-4D97-AF65-F5344CB8AC3E}">
        <p14:creationId xmlns:p14="http://schemas.microsoft.com/office/powerpoint/2010/main" val="28732312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smtClean="0"/>
              <a:t>2017 SIGMA Monitoring Assessments: </a:t>
            </a:r>
            <a:br>
              <a:rPr lang="en-GB" sz="3600" dirty="0" smtClean="0"/>
            </a:br>
            <a:r>
              <a:rPr lang="en-GB" sz="2800" dirty="0" smtClean="0"/>
              <a:t>Key Findings in Public Consultation Area</a:t>
            </a:r>
            <a:endParaRPr lang="en-GB" sz="2800" dirty="0"/>
          </a:p>
        </p:txBody>
      </p:sp>
      <p:sp>
        <p:nvSpPr>
          <p:cNvPr id="3" name="Content Placeholder 2"/>
          <p:cNvSpPr>
            <a:spLocks noGrp="1"/>
          </p:cNvSpPr>
          <p:nvPr>
            <p:ph idx="1"/>
          </p:nvPr>
        </p:nvSpPr>
        <p:spPr>
          <a:xfrm>
            <a:off x="1364742" y="1700808"/>
            <a:ext cx="7527738" cy="4425355"/>
          </a:xfrm>
        </p:spPr>
        <p:txBody>
          <a:bodyPr/>
          <a:lstStyle/>
          <a:p>
            <a:r>
              <a:rPr lang="en-GB" sz="2000" dirty="0" smtClean="0"/>
              <a:t>Public consultation is still not forming an integral </a:t>
            </a:r>
            <a:r>
              <a:rPr lang="en-GB" sz="2000" dirty="0"/>
              <a:t>part </a:t>
            </a:r>
            <a:r>
              <a:rPr lang="en-GB" sz="2000" dirty="0" smtClean="0"/>
              <a:t>of the policy making and legislative drafting process in WB countries.</a:t>
            </a:r>
          </a:p>
          <a:p>
            <a:r>
              <a:rPr lang="en-GB" sz="2000" dirty="0" smtClean="0"/>
              <a:t>Policy development is primarily seen as a legislative drafting task. There is limited analysis of policy measures contained in draft laws and their possible impacts on all stakeholders.</a:t>
            </a:r>
          </a:p>
          <a:p>
            <a:r>
              <a:rPr lang="en-GB" sz="2000" dirty="0" smtClean="0"/>
              <a:t>Basic regulatory framework enabling public consultation exists in most WB countries, but application of those rules is poor.</a:t>
            </a:r>
          </a:p>
          <a:p>
            <a:r>
              <a:rPr lang="en-GB" sz="2000" dirty="0" smtClean="0"/>
              <a:t>Procedures, systems and IT platforms for public consultation are often incomplete and do not facilitate effective consultation.</a:t>
            </a:r>
          </a:p>
          <a:p>
            <a:r>
              <a:rPr lang="en-GB" sz="2000" dirty="0" smtClean="0"/>
              <a:t>No evidence that the outcomes of public consultation are considered in the final design of policies and decision making.</a:t>
            </a:r>
          </a:p>
          <a:p>
            <a:r>
              <a:rPr lang="en-GB" sz="2000" dirty="0" smtClean="0"/>
              <a:t>Oversight and support mechanisms in the relevant </a:t>
            </a:r>
            <a:r>
              <a:rPr lang="en-GB" sz="2000" dirty="0" err="1" smtClean="0"/>
              <a:t>CoG</a:t>
            </a:r>
            <a:r>
              <a:rPr lang="en-GB" sz="2000" dirty="0" smtClean="0"/>
              <a:t> institutions are weak/non-existent in most countries. This does not ensure effective and consistent implementation of rules.</a:t>
            </a:r>
          </a:p>
          <a:p>
            <a:endParaRPr lang="en-GB" sz="2000" dirty="0"/>
          </a:p>
          <a:p>
            <a:endParaRPr lang="en-GB" sz="2000" dirty="0"/>
          </a:p>
        </p:txBody>
      </p:sp>
      <p:sp>
        <p:nvSpPr>
          <p:cNvPr id="4" name="Slide Number Placeholder 3"/>
          <p:cNvSpPr>
            <a:spLocks noGrp="1"/>
          </p:cNvSpPr>
          <p:nvPr>
            <p:ph type="sldNum" sz="quarter" idx="12"/>
          </p:nvPr>
        </p:nvSpPr>
        <p:spPr/>
        <p:txBody>
          <a:bodyPr/>
          <a:lstStyle/>
          <a:p>
            <a:fld id="{9C5002D8-155A-4159-90CF-92B7646DAE9E}"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20219920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42" y="-18256"/>
            <a:ext cx="7779258" cy="1143000"/>
          </a:xfrm>
        </p:spPr>
        <p:txBody>
          <a:bodyPr/>
          <a:lstStyle/>
          <a:p>
            <a:r>
              <a:rPr lang="en-GB" sz="4000" dirty="0" smtClean="0"/>
              <a:t>Weak legislative planning: </a:t>
            </a:r>
            <a:br>
              <a:rPr lang="en-GB" sz="4000" dirty="0" smtClean="0"/>
            </a:br>
            <a:r>
              <a:rPr lang="en-GB" sz="2800" dirty="0" smtClean="0"/>
              <a:t>Many laws are initiated outside the plans</a:t>
            </a:r>
            <a:endParaRPr lang="en-GB" sz="2800" dirty="0"/>
          </a:p>
        </p:txBody>
      </p:sp>
      <p:sp>
        <p:nvSpPr>
          <p:cNvPr id="3" name="Content Placeholder 2"/>
          <p:cNvSpPr>
            <a:spLocks noGrp="1"/>
          </p:cNvSpPr>
          <p:nvPr>
            <p:ph idx="1"/>
          </p:nvPr>
        </p:nvSpPr>
        <p:spPr>
          <a:xfrm>
            <a:off x="1462132" y="1268760"/>
            <a:ext cx="7681868" cy="5589240"/>
          </a:xfrm>
        </p:spPr>
        <p:txBody>
          <a:bodyPr/>
          <a:lstStyle/>
          <a:p>
            <a:pPr marL="349250" lvl="1"/>
            <a:r>
              <a:rPr lang="en-GB" sz="1800" dirty="0" smtClean="0"/>
              <a:t>Insufficient time and resources for ministries to prepare, plan and conduct public consultation. Stakeholders  and citizens are not getting advance notice and sufficient time to plan and participate in consultations. </a:t>
            </a:r>
          </a:p>
          <a:p>
            <a:endParaRPr lang="en-GB" sz="1800" dirty="0"/>
          </a:p>
        </p:txBody>
      </p:sp>
      <p:sp>
        <p:nvSpPr>
          <p:cNvPr id="4" name="Slide Number Placeholder 3"/>
          <p:cNvSpPr>
            <a:spLocks noGrp="1"/>
          </p:cNvSpPr>
          <p:nvPr>
            <p:ph type="sldNum" sz="quarter" idx="12"/>
          </p:nvPr>
        </p:nvSpPr>
        <p:spPr/>
        <p:txBody>
          <a:bodyPr/>
          <a:lstStyle/>
          <a:p>
            <a:fld id="{9C5002D8-155A-4159-90CF-92B7646DAE9E}" type="slidenum">
              <a:rPr lang="en-US" smtClean="0">
                <a:solidFill>
                  <a:prstClr val="black"/>
                </a:solidFill>
              </a:rPr>
              <a:pPr/>
              <a:t>11</a:t>
            </a:fld>
            <a:endParaRPr lang="en-US" dirty="0">
              <a:solidFill>
                <a:prstClr val="black"/>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728" y="2202892"/>
            <a:ext cx="5774164" cy="475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47542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smtClean="0"/>
              <a:t>Laws adopted in extraordinary proceedings</a:t>
            </a:r>
            <a:endParaRPr lang="en-GB" sz="3600" dirty="0"/>
          </a:p>
        </p:txBody>
      </p:sp>
      <p:sp>
        <p:nvSpPr>
          <p:cNvPr id="4" name="Slide Number Placeholder 3"/>
          <p:cNvSpPr>
            <a:spLocks noGrp="1"/>
          </p:cNvSpPr>
          <p:nvPr>
            <p:ph type="sldNum" sz="quarter" idx="12"/>
          </p:nvPr>
        </p:nvSpPr>
        <p:spPr/>
        <p:txBody>
          <a:bodyPr/>
          <a:lstStyle/>
          <a:p>
            <a:fld id="{9C5002D8-155A-4159-90CF-92B7646DAE9E}" type="slidenum">
              <a:rPr lang="en-US" smtClean="0">
                <a:solidFill>
                  <a:prstClr val="black"/>
                </a:solidFill>
              </a:rPr>
              <a:pPr/>
              <a:t>12</a:t>
            </a:fld>
            <a:endParaRPr lang="en-US" dirty="0">
              <a:solidFill>
                <a:prstClr val="black"/>
              </a:solidFil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2996952"/>
            <a:ext cx="7713904" cy="3427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2"/>
          <p:cNvSpPr>
            <a:spLocks noGrp="1"/>
          </p:cNvSpPr>
          <p:nvPr>
            <p:ph idx="1"/>
          </p:nvPr>
        </p:nvSpPr>
        <p:spPr>
          <a:xfrm>
            <a:off x="1364742" y="1463116"/>
            <a:ext cx="7779258" cy="1512168"/>
          </a:xfrm>
        </p:spPr>
        <p:txBody>
          <a:bodyPr/>
          <a:lstStyle/>
          <a:p>
            <a:r>
              <a:rPr lang="en-GB" sz="2400" dirty="0" smtClean="0"/>
              <a:t>Many laws are processed through extraordinary proceedings limiting the opportunity for any meaningful consultation with wider stakeholders and affected groups.</a:t>
            </a:r>
          </a:p>
          <a:p>
            <a:pPr marL="0" indent="0">
              <a:buNone/>
            </a:pPr>
            <a:endParaRPr lang="en-GB" sz="2400" dirty="0"/>
          </a:p>
        </p:txBody>
      </p:sp>
    </p:spTree>
    <p:extLst>
      <p:ext uri="{BB962C8B-B14F-4D97-AF65-F5344CB8AC3E}">
        <p14:creationId xmlns:p14="http://schemas.microsoft.com/office/powerpoint/2010/main" val="21907313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42" y="260648"/>
            <a:ext cx="7779258" cy="1143000"/>
          </a:xfrm>
        </p:spPr>
        <p:txBody>
          <a:bodyPr/>
          <a:lstStyle/>
          <a:p>
            <a:r>
              <a:rPr lang="en-GB" sz="3600" dirty="0" smtClean="0"/>
              <a:t>Implementation of public consultation rules remains a major challenge</a:t>
            </a:r>
            <a:endParaRPr lang="en-GB" sz="3600" dirty="0"/>
          </a:p>
        </p:txBody>
      </p:sp>
      <p:sp>
        <p:nvSpPr>
          <p:cNvPr id="4" name="Slide Number Placeholder 3"/>
          <p:cNvSpPr>
            <a:spLocks noGrp="1"/>
          </p:cNvSpPr>
          <p:nvPr>
            <p:ph type="sldNum" sz="quarter" idx="12"/>
          </p:nvPr>
        </p:nvSpPr>
        <p:spPr/>
        <p:txBody>
          <a:bodyPr/>
          <a:lstStyle/>
          <a:p>
            <a:fld id="{9C5002D8-155A-4159-90CF-92B7646DAE9E}" type="slidenum">
              <a:rPr lang="en-US" smtClean="0">
                <a:solidFill>
                  <a:prstClr val="black"/>
                </a:solidFill>
              </a:rPr>
              <a:pPr/>
              <a:t>13</a:t>
            </a:fld>
            <a:endParaRPr lang="en-US" dirty="0">
              <a:solidFill>
                <a:prstClr val="black"/>
              </a:solidFill>
            </a:endParaRPr>
          </a:p>
        </p:txBody>
      </p:sp>
      <p:sp>
        <p:nvSpPr>
          <p:cNvPr id="6" name="Content Placeholder 2"/>
          <p:cNvSpPr>
            <a:spLocks noGrp="1"/>
          </p:cNvSpPr>
          <p:nvPr>
            <p:ph idx="1"/>
          </p:nvPr>
        </p:nvSpPr>
        <p:spPr>
          <a:xfrm>
            <a:off x="1364742" y="1556792"/>
            <a:ext cx="7779258" cy="1512168"/>
          </a:xfrm>
        </p:spPr>
        <p:txBody>
          <a:bodyPr/>
          <a:lstStyle/>
          <a:p>
            <a:r>
              <a:rPr lang="en-US" sz="2400" dirty="0" smtClean="0"/>
              <a:t>Legal framework enabling public consultation exists in most countries. But implementation is poor.</a:t>
            </a:r>
          </a:p>
          <a:p>
            <a:pPr marL="0" indent="0">
              <a:buNone/>
            </a:pPr>
            <a:endParaRPr lang="en-GB" sz="2400" dirty="0"/>
          </a:p>
        </p:txBody>
      </p:sp>
      <p:graphicFrame>
        <p:nvGraphicFramePr>
          <p:cNvPr id="7" name="Table 6"/>
          <p:cNvGraphicFramePr>
            <a:graphicFrameLocks noGrp="1"/>
          </p:cNvGraphicFramePr>
          <p:nvPr>
            <p:extLst>
              <p:ext uri="{D42A27DB-BD31-4B8C-83A1-F6EECF244321}">
                <p14:modId xmlns:p14="http://schemas.microsoft.com/office/powerpoint/2010/main" val="2678761855"/>
              </p:ext>
            </p:extLst>
          </p:nvPr>
        </p:nvGraphicFramePr>
        <p:xfrm>
          <a:off x="1633538" y="2609850"/>
          <a:ext cx="7330951" cy="3915917"/>
        </p:xfrm>
        <a:graphic>
          <a:graphicData uri="http://schemas.openxmlformats.org/drawingml/2006/table">
            <a:tbl>
              <a:tblPr firstRow="1" firstCol="1" bandRow="1"/>
              <a:tblGrid>
                <a:gridCol w="2219724"/>
                <a:gridCol w="903100"/>
                <a:gridCol w="903100"/>
                <a:gridCol w="827841"/>
                <a:gridCol w="791400"/>
                <a:gridCol w="850814"/>
                <a:gridCol w="834972"/>
              </a:tblGrid>
              <a:tr h="301224">
                <a:tc>
                  <a:txBody>
                    <a:bodyPr/>
                    <a:lstStyle/>
                    <a:p>
                      <a:pPr>
                        <a:lnSpc>
                          <a:spcPct val="115000"/>
                        </a:lnSpc>
                        <a:spcAft>
                          <a:spcPts val="0"/>
                        </a:spcAft>
                      </a:pPr>
                      <a:r>
                        <a:rPr lang="en-GB" sz="1400" b="1" dirty="0">
                          <a:effectLst/>
                          <a:latin typeface="Calibri"/>
                          <a:ea typeface="Calibri"/>
                          <a:cs typeface="Times New Roman"/>
                        </a:rPr>
                        <a:t> </a:t>
                      </a:r>
                      <a:endParaRPr lang="en-GB"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effectLst/>
                          <a:latin typeface="Calibri"/>
                          <a:ea typeface="Calibri"/>
                          <a:cs typeface="Times New Roman"/>
                        </a:rPr>
                        <a:t>ALB</a:t>
                      </a:r>
                      <a:endParaRPr lang="en-GB" sz="1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effectLst/>
                          <a:latin typeface="Calibri"/>
                          <a:ea typeface="Calibri"/>
                          <a:cs typeface="Times New Roman"/>
                        </a:rPr>
                        <a:t>BiH</a:t>
                      </a:r>
                      <a:endParaRPr lang="en-GB" sz="1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effectLst/>
                          <a:latin typeface="Calibri"/>
                          <a:ea typeface="Calibri"/>
                          <a:cs typeface="Times New Roman"/>
                        </a:rPr>
                        <a:t>MKD</a:t>
                      </a:r>
                      <a:endParaRPr lang="en-GB" sz="1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effectLst/>
                          <a:latin typeface="Calibri"/>
                          <a:ea typeface="Calibri"/>
                          <a:cs typeface="Times New Roman"/>
                        </a:rPr>
                        <a:t>XKV</a:t>
                      </a:r>
                      <a:endParaRPr lang="en-GB" sz="1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effectLst/>
                          <a:latin typeface="Calibri"/>
                          <a:ea typeface="Calibri"/>
                          <a:cs typeface="Times New Roman"/>
                        </a:rPr>
                        <a:t>MNE</a:t>
                      </a:r>
                      <a:endParaRPr lang="en-GB" sz="1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a:effectLst/>
                          <a:latin typeface="Calibri"/>
                          <a:ea typeface="Calibri"/>
                          <a:cs typeface="Times New Roman"/>
                        </a:rPr>
                        <a:t>SRB</a:t>
                      </a:r>
                      <a:endParaRPr lang="en-GB" sz="1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03673">
                <a:tc>
                  <a:txBody>
                    <a:bodyPr/>
                    <a:lstStyle/>
                    <a:p>
                      <a:pPr>
                        <a:lnSpc>
                          <a:spcPct val="115000"/>
                        </a:lnSpc>
                        <a:spcAft>
                          <a:spcPts val="0"/>
                        </a:spcAft>
                      </a:pPr>
                      <a:r>
                        <a:rPr lang="en-GB" sz="1400" b="1" dirty="0">
                          <a:effectLst/>
                          <a:latin typeface="Calibri"/>
                          <a:ea typeface="Calibri"/>
                          <a:cs typeface="Times New Roman"/>
                        </a:rPr>
                        <a:t>Advance </a:t>
                      </a:r>
                      <a:r>
                        <a:rPr lang="en-GB" sz="1400" b="1" dirty="0" smtClean="0">
                          <a:effectLst/>
                          <a:latin typeface="Calibri"/>
                          <a:ea typeface="Calibri"/>
                          <a:cs typeface="Times New Roman"/>
                        </a:rPr>
                        <a:t>notice </a:t>
                      </a:r>
                      <a:r>
                        <a:rPr lang="en-GB" sz="1400" b="1" dirty="0">
                          <a:effectLst/>
                          <a:latin typeface="Calibri"/>
                          <a:ea typeface="Calibri"/>
                          <a:cs typeface="Times New Roman"/>
                        </a:rPr>
                        <a:t>about upcoming consultation to stakeholders</a:t>
                      </a:r>
                      <a:endParaRPr lang="en-GB" sz="14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dirty="0">
                          <a:effectLst/>
                          <a:latin typeface="Calibri"/>
                          <a:ea typeface="Calibri"/>
                          <a:cs typeface="Times New Roman"/>
                        </a:rPr>
                        <a:t>Not required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en-GB" sz="1400">
                          <a:effectLst/>
                          <a:latin typeface="Calibri"/>
                          <a:ea typeface="Calibri"/>
                          <a:cs typeface="Times New Roman"/>
                        </a:rPr>
                        <a:t>Not required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en-GB" sz="1400">
                          <a:effectLst/>
                          <a:latin typeface="Calibri"/>
                          <a:ea typeface="Calibri"/>
                          <a:cs typeface="Times New Roman"/>
                        </a:rPr>
                        <a:t>Not followed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GB" sz="1400">
                          <a:effectLst/>
                          <a:latin typeface="Calibri"/>
                          <a:ea typeface="Calibri"/>
                          <a:cs typeface="Times New Roman"/>
                        </a:rPr>
                        <a:t>Partly followed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algn="ctr">
                        <a:lnSpc>
                          <a:spcPct val="115000"/>
                        </a:lnSpc>
                        <a:spcAft>
                          <a:spcPts val="0"/>
                        </a:spcAft>
                      </a:pPr>
                      <a:r>
                        <a:rPr lang="en-GB" sz="1400">
                          <a:effectLst/>
                          <a:latin typeface="Calibri"/>
                          <a:ea typeface="Calibri"/>
                          <a:cs typeface="Times New Roman"/>
                        </a:rPr>
                        <a:t>Partly followed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algn="ctr">
                        <a:lnSpc>
                          <a:spcPct val="115000"/>
                        </a:lnSpc>
                        <a:spcAft>
                          <a:spcPts val="0"/>
                        </a:spcAft>
                      </a:pPr>
                      <a:r>
                        <a:rPr lang="en-GB" sz="1400" dirty="0">
                          <a:effectLst/>
                          <a:latin typeface="Calibri"/>
                          <a:ea typeface="Calibri"/>
                          <a:cs typeface="Times New Roman"/>
                        </a:rPr>
                        <a:t>Not followed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602449">
                <a:tc>
                  <a:txBody>
                    <a:bodyPr/>
                    <a:lstStyle/>
                    <a:p>
                      <a:pPr>
                        <a:lnSpc>
                          <a:spcPct val="115000"/>
                        </a:lnSpc>
                        <a:spcAft>
                          <a:spcPts val="0"/>
                        </a:spcAft>
                      </a:pPr>
                      <a:r>
                        <a:rPr lang="en-GB" sz="1400" b="1" dirty="0">
                          <a:effectLst/>
                          <a:latin typeface="Calibri"/>
                          <a:ea typeface="Calibri"/>
                          <a:cs typeface="Times New Roman"/>
                        </a:rPr>
                        <a:t>Minimum duration for public consultations</a:t>
                      </a:r>
                      <a:endParaRPr lang="en-GB" sz="14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a:effectLst/>
                          <a:latin typeface="Calibri"/>
                          <a:ea typeface="Calibri"/>
                          <a:cs typeface="Times New Roman"/>
                        </a:rPr>
                        <a:t>Not followed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GB" sz="1400" dirty="0">
                          <a:effectLst/>
                          <a:latin typeface="Calibri"/>
                          <a:ea typeface="Calibri"/>
                          <a:cs typeface="Times New Roman"/>
                        </a:rPr>
                        <a:t>Not followed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GB" sz="1400" dirty="0">
                          <a:effectLst/>
                          <a:latin typeface="Calibri"/>
                          <a:ea typeface="Calibri"/>
                          <a:cs typeface="Times New Roman"/>
                        </a:rPr>
                        <a:t>Not followed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GB" sz="1400">
                          <a:effectLst/>
                          <a:latin typeface="Calibri"/>
                          <a:ea typeface="Calibri"/>
                          <a:cs typeface="Times New Roman"/>
                        </a:rPr>
                        <a:t>Not followed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GB" sz="1400">
                          <a:effectLst/>
                          <a:latin typeface="Calibri"/>
                          <a:ea typeface="Calibri"/>
                          <a:cs typeface="Times New Roman"/>
                        </a:rPr>
                        <a:t>Partly followed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algn="ctr">
                        <a:lnSpc>
                          <a:spcPct val="115000"/>
                        </a:lnSpc>
                        <a:spcAft>
                          <a:spcPts val="0"/>
                        </a:spcAft>
                      </a:pPr>
                      <a:r>
                        <a:rPr lang="en-GB" sz="1400">
                          <a:effectLst/>
                          <a:latin typeface="Calibri"/>
                          <a:ea typeface="Calibri"/>
                          <a:cs typeface="Times New Roman"/>
                        </a:rPr>
                        <a:t>Partly followed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r>
              <a:tr h="602449">
                <a:tc>
                  <a:txBody>
                    <a:bodyPr/>
                    <a:lstStyle/>
                    <a:p>
                      <a:pPr>
                        <a:lnSpc>
                          <a:spcPct val="115000"/>
                        </a:lnSpc>
                        <a:spcAft>
                          <a:spcPts val="0"/>
                        </a:spcAft>
                      </a:pPr>
                      <a:r>
                        <a:rPr lang="en-GB" sz="1400" b="1">
                          <a:effectLst/>
                          <a:latin typeface="Calibri"/>
                          <a:ea typeface="Calibri"/>
                          <a:cs typeface="Times New Roman"/>
                        </a:rPr>
                        <a:t>Report prepared on the outcome of consultations</a:t>
                      </a:r>
                      <a:endParaRPr lang="en-GB" sz="14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a:effectLst/>
                          <a:latin typeface="Calibri"/>
                          <a:ea typeface="Calibri"/>
                          <a:cs typeface="Times New Roman"/>
                        </a:rPr>
                        <a:t>Not followed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GB" sz="1400">
                          <a:effectLst/>
                          <a:latin typeface="Calibri"/>
                          <a:ea typeface="Calibri"/>
                          <a:cs typeface="Times New Roman"/>
                        </a:rPr>
                        <a:t>Not required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en-GB" sz="1400" dirty="0">
                          <a:effectLst/>
                          <a:latin typeface="Calibri"/>
                          <a:ea typeface="Calibri"/>
                          <a:cs typeface="Times New Roman"/>
                        </a:rPr>
                        <a:t>Not followed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GB" sz="1400" dirty="0">
                          <a:effectLst/>
                          <a:latin typeface="Calibri"/>
                          <a:ea typeface="Calibri"/>
                          <a:cs typeface="Times New Roman"/>
                        </a:rPr>
                        <a:t>Not followed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GB" sz="1400" dirty="0">
                          <a:effectLst/>
                          <a:latin typeface="Calibri"/>
                          <a:ea typeface="Calibri"/>
                          <a:cs typeface="Times New Roman"/>
                        </a:rPr>
                        <a:t>Followed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en-GB" sz="1400">
                          <a:effectLst/>
                          <a:latin typeface="Calibri"/>
                          <a:ea typeface="Calibri"/>
                          <a:cs typeface="Times New Roman"/>
                        </a:rPr>
                        <a:t>Not followed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602449">
                <a:tc>
                  <a:txBody>
                    <a:bodyPr/>
                    <a:lstStyle/>
                    <a:p>
                      <a:pPr>
                        <a:lnSpc>
                          <a:spcPct val="115000"/>
                        </a:lnSpc>
                        <a:spcAft>
                          <a:spcPts val="0"/>
                        </a:spcAft>
                      </a:pPr>
                      <a:r>
                        <a:rPr lang="en-GB" sz="1400" b="1">
                          <a:effectLst/>
                          <a:latin typeface="Calibri"/>
                          <a:ea typeface="Calibri"/>
                          <a:cs typeface="Times New Roman"/>
                        </a:rPr>
                        <a:t>The report on the outcome of consultations published</a:t>
                      </a:r>
                      <a:endParaRPr lang="en-GB" sz="14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a:effectLst/>
                          <a:latin typeface="Calibri"/>
                          <a:ea typeface="Calibri"/>
                          <a:cs typeface="Times New Roman"/>
                        </a:rPr>
                        <a:t>Not required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en-GB" sz="1400">
                          <a:effectLst/>
                          <a:latin typeface="Calibri"/>
                          <a:ea typeface="Calibri"/>
                          <a:cs typeface="Times New Roman"/>
                        </a:rPr>
                        <a:t>Not required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en-GB" sz="1400">
                          <a:effectLst/>
                          <a:latin typeface="Calibri"/>
                          <a:ea typeface="Calibri"/>
                          <a:cs typeface="Times New Roman"/>
                        </a:rPr>
                        <a:t>Not followed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GB" sz="1400" dirty="0">
                          <a:effectLst/>
                          <a:latin typeface="Calibri"/>
                          <a:ea typeface="Calibri"/>
                          <a:cs typeface="Times New Roman"/>
                        </a:rPr>
                        <a:t>Not followed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GB" sz="1400">
                          <a:effectLst/>
                          <a:latin typeface="Calibri"/>
                          <a:ea typeface="Calibri"/>
                          <a:cs typeface="Times New Roman"/>
                        </a:rPr>
                        <a:t>Partly followed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algn="ctr">
                        <a:lnSpc>
                          <a:spcPct val="115000"/>
                        </a:lnSpc>
                        <a:spcAft>
                          <a:spcPts val="0"/>
                        </a:spcAft>
                      </a:pPr>
                      <a:r>
                        <a:rPr lang="en-GB" sz="1400">
                          <a:effectLst/>
                          <a:latin typeface="Calibri"/>
                          <a:ea typeface="Calibri"/>
                          <a:cs typeface="Times New Roman"/>
                        </a:rPr>
                        <a:t>Not followed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903673">
                <a:tc>
                  <a:txBody>
                    <a:bodyPr/>
                    <a:lstStyle/>
                    <a:p>
                      <a:pPr>
                        <a:lnSpc>
                          <a:spcPct val="115000"/>
                        </a:lnSpc>
                        <a:spcAft>
                          <a:spcPts val="0"/>
                        </a:spcAft>
                      </a:pPr>
                      <a:r>
                        <a:rPr lang="en-GB" sz="1400" b="1">
                          <a:effectLst/>
                          <a:latin typeface="Calibri"/>
                          <a:ea typeface="Calibri"/>
                          <a:cs typeface="Times New Roman"/>
                        </a:rPr>
                        <a:t>Supporting documents made available together with the draft legislation</a:t>
                      </a:r>
                      <a:endParaRPr lang="en-GB" sz="14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a:effectLst/>
                          <a:latin typeface="Calibri"/>
                          <a:ea typeface="Calibri"/>
                          <a:cs typeface="Times New Roman"/>
                        </a:rPr>
                        <a:t>Not followed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GB" sz="1400">
                          <a:effectLst/>
                          <a:latin typeface="Calibri"/>
                          <a:ea typeface="Calibri"/>
                          <a:cs typeface="Times New Roman"/>
                        </a:rPr>
                        <a:t>Not required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en-GB" sz="1400">
                          <a:effectLst/>
                          <a:latin typeface="Calibri"/>
                          <a:ea typeface="Calibri"/>
                          <a:cs typeface="Times New Roman"/>
                        </a:rPr>
                        <a:t>Not followed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GB" sz="1400" dirty="0">
                          <a:effectLst/>
                          <a:latin typeface="Calibri"/>
                          <a:ea typeface="Calibri"/>
                          <a:cs typeface="Times New Roman"/>
                        </a:rPr>
                        <a:t>Not followed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GB" sz="1400" dirty="0">
                          <a:effectLst/>
                          <a:latin typeface="Calibri"/>
                          <a:ea typeface="Calibri"/>
                          <a:cs typeface="Times New Roman"/>
                        </a:rPr>
                        <a:t>Not required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en-GB" sz="1400" dirty="0">
                          <a:effectLst/>
                          <a:latin typeface="Calibri"/>
                          <a:ea typeface="Calibri"/>
                          <a:cs typeface="Times New Roman"/>
                        </a:rPr>
                        <a:t>Not followed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bl>
          </a:graphicData>
        </a:graphic>
      </p:graphicFrame>
      <p:sp>
        <p:nvSpPr>
          <p:cNvPr id="8" name="Rectangle 4"/>
          <p:cNvSpPr>
            <a:spLocks noChangeArrowheads="1"/>
          </p:cNvSpPr>
          <p:nvPr/>
        </p:nvSpPr>
        <p:spPr bwMode="auto">
          <a:xfrm>
            <a:off x="1633538" y="260985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7242690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t>Some key recommendations</a:t>
            </a:r>
            <a:endParaRPr lang="en-GB" sz="4000" dirty="0"/>
          </a:p>
        </p:txBody>
      </p:sp>
      <p:sp>
        <p:nvSpPr>
          <p:cNvPr id="3" name="Content Placeholder 2"/>
          <p:cNvSpPr>
            <a:spLocks noGrp="1"/>
          </p:cNvSpPr>
          <p:nvPr>
            <p:ph idx="1"/>
          </p:nvPr>
        </p:nvSpPr>
        <p:spPr>
          <a:xfrm>
            <a:off x="1403648" y="1196752"/>
            <a:ext cx="7632848" cy="4785395"/>
          </a:xfrm>
        </p:spPr>
        <p:txBody>
          <a:bodyPr/>
          <a:lstStyle/>
          <a:p>
            <a:r>
              <a:rPr lang="en-GB" sz="2000" dirty="0" smtClean="0"/>
              <a:t>More efforts and resources are needed to improve the actual implementation of the existing public consultation rules. </a:t>
            </a:r>
          </a:p>
          <a:p>
            <a:pPr lvl="1"/>
            <a:r>
              <a:rPr lang="en-GB" sz="1800" dirty="0" smtClean="0"/>
              <a:t>Establish/strengthen the oversight and support function  for public consultation to ensure the rules and requirements are followed.</a:t>
            </a:r>
          </a:p>
          <a:p>
            <a:pPr lvl="1"/>
            <a:r>
              <a:rPr lang="en-GB" sz="1800" dirty="0" smtClean="0"/>
              <a:t>Provide additional guidance and regular training  for ministries. </a:t>
            </a:r>
          </a:p>
          <a:p>
            <a:pPr lvl="1"/>
            <a:r>
              <a:rPr lang="en-GB" sz="1800" dirty="0" smtClean="0"/>
              <a:t>More realistic legislative planning is needed; reduction in the use of extraordinary proceedings in legislative drafting.</a:t>
            </a:r>
            <a:endParaRPr lang="en-GB" sz="1800" dirty="0"/>
          </a:p>
          <a:p>
            <a:r>
              <a:rPr lang="en-GB" sz="2000" dirty="0" smtClean="0"/>
              <a:t>Change in culture within the administration is needed to ensure all participants of the public consultation process understand and value the process and use it to improve policy.</a:t>
            </a:r>
          </a:p>
          <a:p>
            <a:r>
              <a:rPr lang="en-GB" sz="2000" dirty="0" smtClean="0"/>
              <a:t>Ensure any public consultation is focused on discussing the policy measures and content, not the legal provisions and drafting techniques. Facilitate consultation by publishing supporting materials, such as RIA reports and separate consultation documents. </a:t>
            </a:r>
          </a:p>
          <a:p>
            <a:r>
              <a:rPr lang="en-GB" sz="2000" dirty="0" smtClean="0"/>
              <a:t>Ensure that requirements and rules for public consultation are fully aligned within the main policy-making processes. Avoid creating parallel processes in policy making.</a:t>
            </a:r>
          </a:p>
        </p:txBody>
      </p:sp>
      <p:sp>
        <p:nvSpPr>
          <p:cNvPr id="4" name="Slide Number Placeholder 3"/>
          <p:cNvSpPr>
            <a:spLocks noGrp="1"/>
          </p:cNvSpPr>
          <p:nvPr>
            <p:ph type="sldNum" sz="quarter" idx="12"/>
          </p:nvPr>
        </p:nvSpPr>
        <p:spPr/>
        <p:txBody>
          <a:bodyPr/>
          <a:lstStyle/>
          <a:p>
            <a:fld id="{9C5002D8-155A-4159-90CF-92B7646DAE9E}"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30000192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GB" sz="3600" b="1" dirty="0" smtClean="0"/>
              <a:t>Thank you.</a:t>
            </a:r>
          </a:p>
          <a:p>
            <a:pPr marL="0" indent="0" algn="ctr">
              <a:buNone/>
            </a:pPr>
            <a:endParaRPr lang="en-GB" dirty="0" smtClean="0"/>
          </a:p>
          <a:p>
            <a:pPr marL="0" indent="0" algn="ctr">
              <a:buNone/>
            </a:pPr>
            <a:r>
              <a:rPr lang="en-GB" dirty="0" smtClean="0"/>
              <a:t>For more information:</a:t>
            </a:r>
          </a:p>
          <a:p>
            <a:pPr marL="0" indent="0" algn="ctr">
              <a:buNone/>
            </a:pPr>
            <a:endParaRPr lang="en-GB" dirty="0"/>
          </a:p>
          <a:p>
            <a:pPr marL="0" indent="0" algn="ctr">
              <a:buNone/>
            </a:pPr>
            <a:r>
              <a:rPr lang="en-GB" dirty="0" smtClean="0">
                <a:hlinkClick r:id="rId3"/>
              </a:rPr>
              <a:t>bagrat.tunyan@oecd.org</a:t>
            </a:r>
            <a:endParaRPr lang="en-GB" dirty="0" smtClean="0"/>
          </a:p>
          <a:p>
            <a:pPr marL="0" indent="0" algn="ctr">
              <a:buNone/>
            </a:pPr>
            <a:r>
              <a:rPr lang="en-GB" dirty="0" smtClean="0">
                <a:hlinkClick r:id="rId4"/>
              </a:rPr>
              <a:t>www.sigmaweb.org</a:t>
            </a:r>
            <a:endParaRPr lang="en-GB" dirty="0"/>
          </a:p>
          <a:p>
            <a:pPr marL="0" indent="0">
              <a:buNone/>
            </a:pPr>
            <a:endParaRPr lang="en-GB" dirty="0"/>
          </a:p>
        </p:txBody>
      </p:sp>
      <p:sp>
        <p:nvSpPr>
          <p:cNvPr id="4" name="Slide Number Placeholder 3"/>
          <p:cNvSpPr>
            <a:spLocks noGrp="1"/>
          </p:cNvSpPr>
          <p:nvPr>
            <p:ph type="sldNum" sz="quarter" idx="12"/>
          </p:nvPr>
        </p:nvSpPr>
        <p:spPr/>
        <p:txBody>
          <a:bodyPr/>
          <a:lstStyle/>
          <a:p>
            <a:fld id="{9C5002D8-155A-4159-90CF-92B7646DAE9E}"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88220643"/>
      </p:ext>
    </p:extLst>
  </p:cSld>
  <p:clrMapOvr>
    <a:masterClrMapping/>
  </p:clrMapOvr>
  <p:timing>
    <p:tnLst>
      <p:par>
        <p:cTn id="1" dur="indefinite" restart="never" nodeType="tmRoot"/>
      </p:par>
    </p:tnLst>
  </p:timing>
</p:sld>
</file>

<file path=ppt/theme/theme1.xml><?xml version="1.0" encoding="utf-8"?>
<a:theme xmlns:a="http://schemas.openxmlformats.org/drawingml/2006/main" name="Presentation_SIGMA-25Years_Eng_040717">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ECD PA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customXsn xmlns="http://schemas.microsoft.com/office/2006/metadata/customXsn">
  <xsnLocation/>
  <cached>True</cached>
  <openByDefault>True</openByDefault>
  <xsnScope/>
</customXsn>
</file>

<file path=customXml/item3.xml><?xml version="1.0" encoding="utf-8"?>
<p:properties xmlns:p="http://schemas.microsoft.com/office/2006/metadata/properties" xmlns:xsi="http://www.w3.org/2001/XMLSchema-instance">
  <documentManagement>
    <FullName xmlns="http://schemas.microsoft.com/sharepoint/v3">N/A</FullNam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681B4B0C9F92E548B8FE43068A855B51" ma:contentTypeVersion="1" ma:contentTypeDescription="Create a new document." ma:contentTypeScope="" ma:versionID="53a618e5c126a865406952cd98103472">
  <xsd:schema xmlns:xsd="http://www.w3.org/2001/XMLSchema" xmlns:p="http://schemas.microsoft.com/office/2006/metadata/properties" xmlns:ns1="http://schemas.microsoft.com/sharepoint/v3" targetNamespace="http://schemas.microsoft.com/office/2006/metadata/properties" ma:root="true" ma:fieldsID="eacc4561c88a142f3e2bd568f1dfe90c" ns1:_="">
    <xsd:import namespace="http://schemas.microsoft.com/sharepoint/v3"/>
    <xsd:element name="properties">
      <xsd:complexType>
        <xsd:sequence>
          <xsd:element name="documentManagement">
            <xsd:complexType>
              <xsd:all>
                <xsd:element ref="ns1:FullName"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FullName" ma:index="2" nillable="true" ma:displayName="Full Name" ma:default="N/A" ma:format="Dropdown" ma:internalName="FullName">
      <xsd:simpleType>
        <xsd:union memberTypes="dms:Text">
          <xsd:simpleType>
            <xsd:restriction base="dms:Choice">
              <xsd:enumeration value="N/A"/>
              <xsd:enumeration value="Aarelaid Hillar"/>
              <xsd:enumeration value="Abati Alessandro"/>
              <xsd:enumeration value="Abc Tlumaczen"/>
              <xsd:enumeration value="Abdiu Rezarta"/>
              <xsd:enumeration value="Aberg Kazimir"/>
              <xsd:enumeration value="Abreu Joao"/>
              <xsd:enumeration value="Abreu Lopes Helena"/>
              <xsd:enumeration value="Ad verbum Interpreters"/>
              <xsd:enumeration value="Adamcova Lena"/>
              <xsd:enumeration value="Adamia Ana"/>
              <xsd:enumeration value="Adolphson Johan"/>
              <xsd:enumeration value="Adomonis Vidmantas"/>
              <xsd:enumeration value="Agagjyshi Anita"/>
              <xsd:enumeration value="Aglyan Vahagn"/>
              <xsd:enumeration value="Ahmeti Adnan"/>
              <xsd:enumeration value="Ahmetovic Damir"/>
              <xsd:enumeration value="Aksoy Sinasi"/>
              <xsd:enumeration value="Alakivi Airi"/>
              <xsd:enumeration value="Albano Gian Luigi"/>
              <xsd:enumeration value="Adolphson Johan"/>
              <xsd:enumeration value="Adomonis Vidmantas"/>
              <xsd:enumeration value="Aglyan Vahagn"/>
              <xsd:enumeration value="Ahmeti Adnan"/>
              <xsd:enumeration value="Ahmetovic Damir"/>
              <xsd:enumeration value="Aksoy Sinasi"/>
              <xsd:enumeration value="Albano Gian Luigi"/>
              <xsd:enumeration value="Aleksaite Stabingiene Goda"/>
              <xsd:enumeration value="Allain Yves"/>
              <xsd:enumeration value="Alleweldt Franck"/>
              <xsd:enumeration value="Andermann Juergen"/>
              <xsd:enumeration value="Andrade Ana"/>
              <xsd:enumeration value="Androniceanu Armenia"/>
              <xsd:enumeration value="Angleryd Tony"/>
              <xsd:enumeration value="Annikve Tom"/>
              <xsd:enumeration value="Antoljak Vedran"/>
              <xsd:enumeration value="Apostrof"/>
              <xsd:enumeration value="Arafat Ali"/>
              <xsd:enumeration value="Arbatauskas Arturas"/>
              <xsd:enumeration value="Argirovski Aleksandar"/>
              <xsd:enumeration value="Argullol-Murgadas Enric"/>
              <xsd:enumeration value="Arjdal Brahim"/>
              <xsd:enumeration value="Arnould Emmanuelle"/>
              <xsd:enumeration value="Arnould Joel"/>
              <xsd:enumeration value="Arrowsmith Sue"/>
              <xsd:enumeration value="Arsic Nebojsa"/>
              <xsd:enumeration value="Art Translation"/>
              <xsd:enumeration value="Asamoah Audrey"/>
              <xsd:enumeration value="Asell Mikael"/>
              <xsd:enumeration value="Aslan Esin"/>
              <xsd:enumeration value="Astok Hannes"/>
              <xsd:enumeration value="Assistum AB"/>
              <xsd:enumeration value="Audio Video Consulting"/>
              <xsd:enumeration value="Azyan Liz"/>
              <xsd:enumeration value="Babayev Sahil"/>
              <xsd:enumeration value="Babington Mark"/>
              <xsd:enumeration value="Bachmayer Emmerich"/>
              <xsd:enumeration value="Bachova Ina"/>
              <xsd:enumeration value="Baci Ilir"/>
              <xsd:enumeration value="Bacon Richard"/>
              <xsd:enumeration value="Baerman Tanja"/>
              <xsd:enumeration value="Bak Pieter Dirk"/>
              <xsd:enumeration value="Baktashi Kemil"/>
              <xsd:enumeration value="Bala Andi"/>
              <xsd:enumeration value="Ball Lisa"/>
              <xsd:enumeration value="Banner Gerhard"/>
              <xsd:enumeration value="Baptista Filomena"/>
              <xsd:enumeration value="Barcelo Rosa"/>
              <xsd:enumeration value="Barnes Edwards Pamela"/>
              <xsd:enumeration value="Barth Dietrich"/>
              <xsd:enumeration value="Bass Tony"/>
              <xsd:enumeration value="Bates St John"/>
              <xsd:enumeration value="Bau Violeta V"/>
              <xsd:enumeration value="Beblavy Miroslav"/>
              <xsd:enumeration value="Bedairia Moncef"/>
              <xsd:enumeration value="Bedritis Janis"/>
              <xsd:enumeration value="Bedwell Bruce"/>
              <xsd:enumeration value="Ben Osmane Khalid"/>
              <xsd:enumeration value="Ben Yakhlef Adel"/>
              <xsd:enumeration value="Ben-Gera Michal"/>
              <xsd:enumeration value="Benharrosh Corinne"/>
              <xsd:enumeration value="Bennett Peter"/>
              <xsd:enumeration value="Berger Helmut"/>
              <xsd:enumeration value="Bergman Mats"/>
              <xsd:enumeration value="Berishaj Martin"/>
              <xsd:enumeration value="Bernard Paul"/>
              <xsd:enumeration value="Bertrand Marc"/>
              <xsd:enumeration value="Bestebreur Ton"/>
              <xsd:enumeration value="Betmalle Pascal"/>
              <xsd:enumeration value="Bicja Ilir"/>
              <xsd:enumeration value="Biljuric Maja"/>
              <xsd:enumeration value="Birinci Ozge"/>
              <xsd:enumeration value="Birkinshaw Patrick"/>
              <xsd:enumeration value="Birot Alain"/>
              <xsd:enumeration value="Bistri Idar"/>
              <xsd:enumeration value="Bjelke Sten"/>
              <xsd:enumeration value="Blair Philip"/>
              <xsd:enumeration value="Blanc Dominique"/>
              <xsd:enumeration value="Blanquefort Philippe"/>
              <xsd:enumeration value="Blazevic Zoran"/>
              <xsd:enumeration value="Blegvad Kristoffer"/>
              <xsd:enumeration value="Blomberg Peder"/>
              <xsd:enumeration value="Boettern Philip"/>
              <xsd:enumeration value="Bogusz Aleksandra"/>
              <xsd:enumeration value="Bojin Camil"/>
              <xsd:enumeration value="Boman Lars"/>
              <xsd:enumeration value="Bondar Florin"/>
              <xsd:enumeration value="Bonner Colm"/>
              <xsd:enumeration value="Bonwitt Bob"/>
              <xsd:enumeration value="Borghagen Lennart"/>
              <xsd:enumeration value="Borissov Andrey"/>
              <xsd:enumeration value="Borredon Marc"/>
              <xsd:enumeration value="Bosscher Marje"/>
              <xsd:enumeration value="Bouchebouba Leila"/>
              <xsd:enumeration value="Boujemaa Slim"/>
              <xsd:enumeration value="Bourgois Lionel"/>
              <xsd:enumeration value="Boutin Anne Marie"/>
              <xsd:enumeration value="Boutin Laura"/>
              <xsd:enumeration value="Bovaird Anthony"/>
              <xsd:enumeration value="Bozzay Erika"/>
              <xsd:enumeration value="Braun Peter"/>
              <xsd:enumeration value="Braunfelde Ieva"/>
              <xsd:enumeration value="Breen Ronnie"/>
              <xsd:enumeration value="Breteche Bianca"/>
              <xsd:enumeration value="Bright Esther"/>
              <xsd:enumeration value="Bright Lois"/>
              <xsd:enumeration value="Brinks Ron"/>
              <xsd:enumeration value="Britt Heather"/>
              <xsd:enumeration value="Brkic Karmen"/>
              <xsd:enumeration value="Broderick Olga"/>
              <xsd:enumeration value="Broeze Ed"/>
              <xsd:enumeration value="Brooke Peter"/>
              <xsd:enumeration value="Brown Daniel"/>
              <xsd:enumeration value="Brunaud Gerard"/>
              <xsd:enumeration value="Bruun-Nielsen Steen"/>
              <xsd:enumeration value="Bucur Cornelia"/>
              <xsd:enumeration value="Budulac Dragos"/>
              <xsd:enumeration value="Bueb Jean-Pierre"/>
              <xsd:enumeration value="Bufteac Sergiu"/>
              <xsd:enumeration value="Bugarski Bozana"/>
              <xsd:enumeration value="Buivida Laura"/>
              <xsd:enumeration value="Bukovcan Sarita"/>
              <xsd:enumeration value="Bulatovic Vesna"/>
              <xsd:enumeration value="Buova Elizabeta"/>
              <xsd:enumeration value="Burke Ewa"/>
              <xsd:enumeration value="Burkholz Bernhard"/>
              <xsd:enumeration value="Burlet Pol"/>
              <xsd:enumeration value="Burnett Michael"/>
              <xsd:enumeration value="Busse Klaus-Henning"/>
              <xsd:enumeration value="Calleja Antoinette"/>
              <xsd:enumeration value="Camacho Lourdes"/>
              <xsd:enumeration value="Camino Pere"/>
              <xsd:enumeration value="Cant Jeremy"/>
              <xsd:enumeration value="Cantin Brice"/>
              <xsd:enumeration value="Carbone Luigi"/>
              <xsd:enumeration value="Cardona Francisco"/>
              <xsd:enumeration value="Carpenter Michael"/>
              <xsd:enumeration value="Carter David"/>
              <xsd:enumeration value="Casa de Traduceri"/>
              <xsd:enumeration value="Cassese Sabino"/>
              <xsd:enumeration value="Cats Julien"/>
              <xsd:enumeration value="Cavaco Silva Anibal"/>
              <xsd:enumeration value="Cazala Francois Roger"/>
              <xsd:enumeration value="Cazan Gheorghe"/>
              <xsd:enumeration value="Ceku Robert"/>
              <xsd:enumeration value="Cercone James"/>
              <xsd:enumeration value="Cerga Gjikondi Evis"/>
              <xsd:enumeration value="Cernajs Raits"/>
              <xsd:enumeration value="Cerovic Drazen"/>
              <xsd:enumeration value="Ceulemans Hendrik"/>
              <xsd:enumeration value="Ceylan Betul"/>
              <xsd:enumeration value="Chaaba Samir"/>
              <xsd:enumeration value="Charanzova Dita"/>
              <xsd:enumeration value="Chetcuti-Castet Frederic"/>
              <xsd:enumeration value="Chevalier Gilles"/>
              <xsd:enumeration value="Chicote Tomas"/>
              <xsd:enumeration value="Chiuariu Tudor"/>
              <xsd:enumeration value="Chren Martin"/>
              <xsd:enumeration value="Christensen Andreas"/>
              <xsd:enumeration value="Chuah Juria"/>
              <xsd:enumeration value="Cimer Damir"/>
              <xsd:enumeration value="Citaku Albert"/>
              <xsd:enumeration value="Ciubotaru Maria"/>
              <xsd:enumeration value="Cohen Alain Gerard"/>
              <xsd:enumeration value="Coka Fatbardha"/>
              <xsd:enumeration value="Colling John"/>
              <xsd:enumeration value="Coman Inesa"/>
              <xsd:enumeration value="Concorde"/>
              <xsd:enumeration value="Congress Services"/>
              <xsd:enumeration value="Connell Roger"/>
              <xsd:enumeration value="Constantino Jose"/>
              <xsd:enumeration value="Cordero Gutierrez Fernando"/>
              <xsd:enumeration value="Cornette Marie-Therese"/>
              <xsd:enumeration value="Corte-real Isabel"/>
              <xsd:enumeration value="Costantzer Joel"/>
              <xsd:enumeration value="Cote Carole"/>
              <xsd:enumeration value="Creation Technology Solutions"/>
              <xsd:enumeration value="Crepet Pascale"/>
              <xsd:enumeration value="Csanadi Peter"/>
              <xsd:enumeration value="Culic Jerko"/>
              <xsd:enumeration value="Cvikl Milan"/>
              <xsd:enumeration value="Cvrlje Marija"/>
              <xsd:enumeration value="Czaputowicz Jacek"/>
              <xsd:enumeration value="Czoma Zsofia"/>
              <xsd:enumeration value="Dabanovic Blazenka"/>
              <xsd:enumeration value="Daci Mirjam"/>
              <xsd:enumeration value="Dagher Mirella"/>
              <xsd:enumeration value="Dahlstrom Linda"/>
              <xsd:enumeration value="Dailidenaite Alina"/>
              <xsd:enumeration value="Daiu Maksim"/>
              <xsd:enumeration value="Danielsson Inge"/>
              <xsd:enumeration value="Danneleit Reinhard"/>
              <xsd:enumeration value="Dannequin Thomas"/>
              <xsd:enumeration value="Darcy Martin"/>
              <xsd:enumeration value="Davies Craig"/>
              <xsd:enumeration value="Davies Ian"/>
              <xsd:enumeration value="Davinic Marko"/>
              <xsd:enumeration value="De Dominicis Regina"/>
              <xsd:enumeration value="De Haan Ina"/>
              <xsd:enumeration value="De Muynck Yolanda"/>
              <xsd:enumeration value="De Oliveira Lopes Maria da Conceicao"/>
              <xsd:enumeration value="De Roquefeuil Dominique"/>
              <xsd:enumeration value="De Saedeleer Desire"/>
              <xsd:enumeration value="De Sousa Luis"/>
              <xsd:enumeration value="Debel Lone"/>
              <xsd:enumeration value="Debicki Marek"/>
              <xsd:enumeration value="Debrosse Philippe"/>
              <xsd:enumeration value="Delamarre Xavier"/>
              <xsd:enumeration value="Delayen-Dulac Eva"/>
              <xsd:enumeration value="Delecluse Nicole"/>
              <xsd:enumeration value="Deliallisi Iris"/>
              <xsd:enumeration value="Delin Karin"/>
              <xsd:enumeration value="Delmar Michel"/>
              <xsd:enumeration value="Deloitte Lucia"/>
              <xsd:enumeration value="Demal Ilona"/>
              <xsd:enumeration value="Dencso Balazs"/>
              <xsd:enumeration value="Denison Cross Jonathan"/>
              <xsd:enumeration value="Derda Dario"/>
              <xsd:enumeration value="Desewffy Anna"/>
              <xsd:enumeration value="Devine Vera"/>
              <xsd:enumeration value="Dhimo Doloreza"/>
              <xsd:enumeration value="Dhooghe David"/>
              <xsd:enumeration value="Di Stasi Giovanni"/>
              <xsd:enumeration value="Diacov Diana"/>
              <xsd:enumeration value="Dimitrova Monika"/>
              <xsd:enumeration value="Djikic Jasmina"/>
              <xsd:enumeration value="Djukic Vojislava"/>
              <xsd:enumeration value="Dmitrichev Andrei"/>
              <xsd:enumeration value="Dohmen Ger"/>
              <xsd:enumeration value="Dolghii Elena"/>
              <xsd:enumeration value="Donelan Edward"/>
              <xsd:enumeration value="Dragosavac Tatjana"/>
              <xsd:enumeration value="Drapak Filip"/>
              <xsd:enumeration value="Dror Yehezkel"/>
              <xsd:enumeration value="Drouillon Francoise"/>
              <xsd:enumeration value="Dubljevic Snezana"/>
              <xsd:enumeration value="Dubos Olivier"/>
              <xsd:enumeration value="Duboscq Frederique"/>
              <xsd:enumeration value="Dubois Nicolas"/>
              <xsd:enumeration value="Dubravka Prelec"/>
              <xsd:enumeration value="Dulabic Vedran"/>
              <xsd:enumeration value="Duluc François"/>
              <xsd:enumeration value="Duncombe Philip"/>
              <xsd:enumeration value="Dunne Colm"/>
              <xsd:enumeration value="Dunne Mary"/>
              <xsd:enumeration value="Dupuis Jerome"/>
              <xsd:enumeration value="Duran Ignacio"/>
              <xsd:enumeration value="Dutruc Armelle"/>
              <xsd:enumeration value="Duvnjak Vinkica"/>
              <xsd:enumeration value="Dzihanovic Selma"/>
              <xsd:enumeration value="Dzilnavs Andis"/>
              <xsd:enumeration value="Edelstam Gunilla"/>
              <xsd:enumeration value="Efendic Lejla"/>
              <xsd:enumeration value="El Tall Aktham"/>
              <xsd:enumeration value="El Tanany Nahed"/>
              <xsd:enumeration value="Elcock Michael"/>
              <xsd:enumeration value="Eldh Stephan"/>
              <xsd:enumeration value="Elferink Ed"/>
              <xsd:enumeration value="Elgstrand Lage"/>
              <xsd:enumeration value="Ellermann Bernd"/>
              <xsd:enumeration value="Elliott Doug"/>
              <xsd:enumeration value="Elm Larsen Rolf"/>
              <xsd:enumeration value="Elzanowska Anita"/>
              <xsd:enumeration value="Embleton Eric"/>
              <xsd:enumeration value="Epsztajn Ileana"/>
              <xsd:enumeration value="Erber Sabine"/>
              <xsd:enumeration value="Ermakova Galina"/>
              <xsd:enumeration value="Errera Antoine"/>
              <xsd:enumeration value="Errera Roger"/>
              <xsd:enumeration value="Erzen Tina"/>
              <xsd:enumeration value="Esteban berrocal Susana"/>
              <xsd:enumeration value="Eurocon"/>
              <xsd:enumeration value="Evans Gareth"/>
              <xsd:enumeration value="Faller Michaela"/>
              <xsd:enumeration value="Farber Gisela"/>
              <xsd:enumeration value="Farsimadan Daryoush"/>
              <xsd:enumeration value="Fazenda Helena"/>
              <xsd:enumeration value="Fazliu Bashkim"/>
              <xsd:enumeration value="Feik Rudolph"/>
              <xsd:enumeration value="Fejo Jens"/>
              <xsd:enumeration value="Fennessy Edward"/>
              <xsd:enumeration value="Ferris Thomas"/>
              <xsd:enumeration value="Fesse Bengt"/>
              <xsd:enumeration value="Fidalgo de Freitas Tiago"/>
              <xsd:enumeration value="Figueiredo Joao"/>
              <xsd:enumeration value="Filip Marilena"/>
              <xsd:enumeration value="Filoti Diana"/>
              <xsd:enumeration value="Finn Brian"/>
              <xsd:enumeration value="Fitoussi Bernard"/>
              <xsd:enumeration value="Fitzpatrick Liam"/>
              <xsd:enumeration value="Fitzpatrick Sean"/>
              <xsd:enumeration value="Flere Darja"/>
              <xsd:enumeration value="Fleri Louis-François"/>
              <xsd:enumeration value="Fletcher Glenn"/>
              <xsd:enumeration value="Fliedner Ortlieb"/>
              <xsd:enumeration value="Fogg Mike"/>
              <xsd:enumeration value="Forges Valerie"/>
              <xsd:enumeration value="Forrest Stephen"/>
              <xsd:enumeration value="Fourquet Laurent"/>
              <xsd:enumeration value="Fox Brian"/>
              <xsd:enumeration value="Francois Brenda"/>
              <xsd:enumeration value="Franjkovic Ivancica"/>
              <xsd:enumeration value="Franz Karin"/>
              <xsd:enumeration value="Freibert Anke"/>
              <xsd:enumeration value="Freidman Michael"/>
              <xsd:enumeration value="Freire Joao"/>
              <xsd:enumeration value="Freyne Thierry"/>
              <xsd:enumeration value="Fribiczer Gabriella"/>
              <xsd:enumeration value="Friedrichs Stefan"/>
              <xsd:enumeration value="Fruhmann Michael"/>
              <xsd:enumeration value="Frunza Alexandru"/>
              <xsd:enumeration value="Fuchs David"/>
              <xsd:enumeration value="Gahan Eoin"/>
              <xsd:enumeration value="Gal Krisztina"/>
              <xsd:enumeration value="Galabov Antonyi"/>
              <xsd:enumeration value="Galkowski Juliusz"/>
              <xsd:enumeration value="Gameiro Manuel"/>
              <xsd:enumeration value="Ganhao Maria Teresa"/>
              <xsd:enumeration value="Garitte Jean Pierre"/>
              <xsd:enumeration value="Gekova Elisaveta"/>
              <xsd:enumeration value="Genchev Radoslav"/>
              <xsd:enumeration value="Guend Abdelaziz"/>
              <xsd:enumeration value="Georgopoulos Aris"/>
              <xsd:enumeration value="Gerets Tina"/>
              <xsd:enumeration value="Gestalt Translation Agency"/>
              <xsd:enumeration value="Gharaibeh Marwan"/>
              <xsd:enumeration value="Gheorghita Tamara"/>
              <xsd:enumeration value="Ghozzi Adel"/>
              <xsd:enumeration value="Gibson Andrew"/>
              <xsd:enumeration value="Gillen Mary Jo"/>
              <xsd:enumeration value="Gilman Stuart"/>
              <xsd:enumeration value="Gintowt Jankowicz Maria"/>
              <xsd:enumeration value="Gjortler Peter"/>
              <xsd:enumeration value="Glashouwer Boudien"/>
              <xsd:enumeration value="Godbert Antoine"/>
              <xsd:enumeration value="Godec Samo"/>
              <xsd:enumeration value="Goetz Klaus"/>
              <xsd:enumeration value="Gogorishvili Khatuna"/>
              <xsd:enumeration value="Goldsworthy Diana"/>
              <xsd:enumeration value="Gonod Pascale"/>
              <xsd:enumeration value="Gonzalez Lorena"/>
              <xsd:enumeration value="Goodfellow Richard"/>
              <xsd:enumeration value="Gorecki Piotr-Nils"/>
              <xsd:enumeration value="Goretti Chiara"/>
              <xsd:enumeration value="Gottwald Katharina"/>
              <xsd:enumeration value="Gozel Kadir Akin"/>
              <xsd:enumeration value="Graffova Dalila"/>
              <xsd:enumeration value="Grammatikov Mart"/>
              <xsd:enumeration value="Grand d'Esnon Jerome"/>
              <xsd:enumeration value="Grant Hugh"/>
              <xsd:enumeration value="Grant Tom"/>
              <xsd:enumeration value="Grecniene Zaneta"/>
              <xsd:enumeration value="Greco Pauline"/>
              <xsd:enumeration value="Gregor Jan"/>
              <xsd:enumeration value="Gremeaux Marie-Paul"/>
              <xsd:enumeration value="Gresl Petr"/>
              <xsd:enumeration value="Grima Joseph R"/>
              <xsd:enumeration value="Grubesic Niko"/>
              <xsd:enumeration value="Gtari Nejib"/>
              <xsd:enumeration value="Gueroff Eduard"/>
              <xsd:enumeration value="Guevorkian Guevork"/>
              <xsd:enumeration value="Guilfoyle Michael"/>
              <xsd:enumeration value="Guillarme Françoise"/>
              <xsd:enumeration value="Gulfoyle Michael"/>
              <xsd:enumeration value="Gustafsson Lars-Goran"/>
              <xsd:enumeration value="Gutierrez Carlos"/>
              <xsd:enumeration value="Gutierrez Rafael"/>
              <xsd:enumeration value="Gvozdenovic Danijela"/>
              <xsd:enumeration value="Gyor Mihaly"/>
              <xsd:enumeration value="Haagsma Auke"/>
              <xsd:enumeration value="Haddad Adnan"/>
              <xsd:enumeration value="Hadjiloizou Michael"/>
              <xsd:enumeration value="Haigh Penny"/>
              <xsd:enumeration value="Hainque Michel"/>
              <xsd:enumeration value="Hairson Guibert"/>
              <xsd:enumeration value="Hajek Petr"/>
              <xsd:enumeration value="Halili Ruzhid"/>
              <xsd:enumeration value="Hall Fiona"/>
              <xsd:enumeration value="Harbort Matthias"/>
              <xsd:enumeration value="Hargeskog Sven-Eric"/>
              <xsd:enumeration value="Harman William"/>
              <xsd:enumeration value="Harris Julie"/>
              <xsd:enumeration value="Hart Rebecca"/>
              <xsd:enumeration value="Hartley Keith"/>
              <xsd:enumeration value="Havens Harry"/>
              <xsd:enumeration value="Haxhijaj Enver"/>
              <xsd:enumeration value="Hebette-Van den Broeke Chantal"/>
              <xsd:enumeration value="Hede Patrick"/>
              <xsd:enumeration value="Hedlund Lundgren Veronica"/>
              <xsd:enumeration value="Heeren Jan"/>
              <xsd:enumeration value="Heil Peter"/>
              <xsd:enumeration value="Heise Stefan"/>
              <xsd:enumeration value="Hejduk Bohdan"/>
              <xsd:enumeration value="Henin Francis"/>
              <xsd:enumeration value="Hepworth Noel"/>
              <xsd:enumeration value="Herlemann Gabriele"/>
              <xsd:enumeration value="Hertel Christian"/>
              <xsd:enumeration value="Hill Karen"/>
              <xsd:enumeration value="Hinov Aleksandar"/>
              <xsd:enumeration value="Hintea Calin"/>
              <xsd:enumeration value="Hjertstrand Anders"/>
              <xsd:enumeration value="Hochhaus Karin"/>
              <xsd:enumeration value="Hodak Dane"/>
              <xsd:enumeration value="Hogan Therese"/>
              <xsd:enumeration value="Holchacker Peter"/>
              <xsd:enumeration value="Holden Randy"/>
              <xsd:enumeration value="Holloway Rachel"/>
              <xsd:enumeration value="Hololei Henrik"/>
              <xsd:enumeration value="Holopainen Raija"/>
              <xsd:enumeration value="Hopkinson Belinda"/>
              <xsd:enumeration value="Horton Sylvia"/>
              <xsd:enumeration value="Hourt-Schneider Michele"/>
              <xsd:enumeration value="Hoxha Artan"/>
              <xsd:enumeration value="Hoxha Shpati"/>
              <xsd:enumeration value="Hoxhalli Margarita"/>
              <xsd:enumeration value="Huijts Brian"/>
              <xsd:enumeration value="Huisman Astrid"/>
              <xsd:enumeration value="Hunink Rolf"/>
              <xsd:enumeration value="Hurley David"/>
              <xsd:enumeration value="Huseynov Nazim"/>
              <xsd:enumeration value="Huseynov Vugar"/>
              <xsd:enumeration value="Hutcheson Robert"/>
              <xsd:enumeration value="Hytonen Tomi"/>
              <xsd:enumeration value="Iancu Diana"/>
              <xsd:enumeration value="Ibrahimi Gent"/>
              <xsd:enumeration value="Idtaleb Malika"/>
              <xsd:enumeration value="Iles Christopher"/>
              <xsd:enumeration value="Ilic Mladen"/>
              <xsd:enumeration value="Ingrim Frank"/>
              <xsd:enumeration value="Intergroup LLC"/>
              <xsd:enumeration value="Ipenburg Dirk"/>
              <xsd:enumeration value="Irwin Helen"/>
              <xsd:enumeration value="Ivanov Pavel"/>
              <xsd:enumeration value="Ivanovic Ivica"/>
              <xsd:enumeration value="Ivarsson Daniel"/>
              <xsd:enumeration value="Jackholt Jan"/>
              <xsd:enumeration value="Jadoun George"/>
              <xsd:enumeration value="Jaidi Larbi"/>
              <xsd:enumeration value="Jakobsen Soren"/>
              <xsd:enumeration value="Jakupi Ilir"/>
              <xsd:enumeration value="Jalovecka Martina"/>
              <xsd:enumeration value="James Andrew"/>
              <xsd:enumeration value="James Simon David"/>
              <xsd:enumeration value="Jamieson Alison"/>
              <xsd:enumeration value="Jancic Vanja"/>
              <xsd:enumeration value="Janes Steven"/>
              <xsd:enumeration value="Janevski Darko"/>
              <xsd:enumeration value="Janhed Tomas"/>
              <xsd:enumeration value="Jansen Wim"/>
              <xsd:enumeration value="Janssens Johan"/>
              <xsd:enumeration value="Jarrah Jamal"/>
              <xsd:enumeration value="Jashari Berat"/>
              <xsd:enumeration value="Jatautiene Ina"/>
              <xsd:enumeration value="Jelic Ivana"/>
              <xsd:enumeration value="Jenkins Graham"/>
              <xsd:enumeration value="Jenkins Kate"/>
              <xsd:enumeration value="Jensen Steen"/>
              <xsd:enumeration value="Jensen Ulf"/>
              <xsd:enumeration value="Johnston Andrew"/>
              <xsd:enumeration value="Johnston Iain Logan"/>
              <xsd:enumeration value="Jones Davy"/>
              <xsd:enumeration value="Jones Gareth"/>
              <xsd:enumeration value="Jones Maldwyn"/>
              <xsd:enumeration value="Jonsson Stefan"/>
              <xsd:enumeration value="Josifovska Marija"/>
              <xsd:enumeration value="Jovanovic Nikola"/>
              <xsd:enumeration value="Jovic Vladana"/>
              <xsd:enumeration value="Jurlina Tamara"/>
              <xsd:enumeration value="Kacinari Donika"/>
              <xsd:enumeration value="Kacprowicz Grazyna"/>
              <xsd:enumeration value="Kadic-Akovic Milica"/>
              <xsd:enumeration value="Kadzadej Blerta"/>
              <xsd:enumeration value="Kaiser Anna-Bettina"/>
              <xsd:enumeration value="Kaiser Rolf"/>
              <xsd:enumeration value="Kakulia Roman"/>
              <xsd:enumeration value="Kalnins Valts"/>
              <xsd:enumeration value="Kaltoft Jesper"/>
              <xsd:enumeration value="Kaluzynska Malgorzata"/>
              <xsd:enumeration value="Kaneva Nevianka"/>
              <xsd:enumeration value="Kanini Erald"/>
              <xsd:enumeration value="Karisik Aleksandar"/>
              <xsd:enumeration value="Karjalainen Katri"/>
              <xsd:enumeration value="Karpen Ulrich"/>
              <xsd:enumeration value="Kasemets Keit"/>
              <xsd:enumeration value="Kastelli Vadym"/>
              <xsd:enumeration value="Kastrati Pranvera"/>
              <xsd:enumeration value="Katchikian Astrig"/>
              <xsd:enumeration value="Katelan Josko"/>
              <xsd:enumeration value="Kaunaite Ruta"/>
              <xsd:enumeration value="Kaylan Inci Isabell"/>
              <xsd:enumeration value="Keating Michael"/>
              <xsd:enumeration value="Kelesidis Dionysios"/>
              <xsd:enumeration value="Keller Matthias"/>
              <xsd:enumeration value="Kempeneer Caroline"/>
              <xsd:enumeration value="Kern Ruediger"/>
              <xsd:enumeration value="Kersevan Erik"/>
              <xsd:enumeration value="Kharrat Abdellatif"/>
              <xsd:enumeration value="Kijurina Smiljana"/>
              <xsd:enumeration value="Kjaersgaard Kaj"/>
              <xsd:enumeration value="Klaas Klas"/>
              <xsd:enumeration value="Klapkalne Una"/>
              <xsd:enumeration value="Kleve-Guerinet Susanne"/>
              <xsd:enumeration value="Klingenstierna Ulrika"/>
              <xsd:enumeration value="Knezevic Ana"/>
              <xsd:enumeration value="Kolar Teja"/>
              <xsd:enumeration value="Kolthoff Emile"/>
              <xsd:enumeration value="Konsis"/>
              <xsd:enumeration value="Kontuniemi Eija"/>
              <xsd:enumeration value="Kopric Ivan"/>
              <xsd:enumeration value="Koprivica Nenad"/>
              <xsd:enumeration value="Korade Purg Stefka"/>
              <xsd:enumeration value="Kos Drago"/>
              <xsd:enumeration value="Koslov Anton"/>
              <xsd:enumeration value="Kosovac Azra"/>
              <xsd:enumeration value="Kosse Ineke"/>
              <xsd:enumeration value="Kosta Vangjel"/>
              <xsd:enumeration value="Kostic Vesna"/>
              <xsd:enumeration value="Kostova Stoyanova Olga"/>
              <xsd:enumeration value="Kotchegura Alexander"/>
              <xsd:enumeration value="Kotnik-Sumah Kristina"/>
              <xsd:enumeration value="Kovac Polona"/>
              <xsd:enumeration value="Kovacevic Biljana"/>
              <xsd:enumeration value="Kovarikova Silvia"/>
              <xsd:enumeration value="Kraehmer Rolf"/>
              <xsd:enumeration value="Krall Karl Gustaf"/>
              <xsd:enumeration value="Krasniqi Arben"/>
              <xsd:enumeration value="Krause Sigle Brigitte"/>
              <xsd:enumeration value="Kravchuck Vitazliy"/>
              <xsd:enumeration value="Kregar Josip"/>
              <xsd:enumeration value="Krickovic Goran"/>
              <xsd:enumeration value="Krievins Martins"/>
              <xsd:enumeration value="Krisciunaite Aurelija"/>
              <xsd:enumeration value="Kristic Ivona"/>
              <xsd:enumeration value="Kristjansson Astrup Reynir"/>
              <xsd:enumeration value="Krivogorsky Victoria"/>
              <xsd:enumeration value="Krolikowski Jacek"/>
              <xsd:enumeration value="Krstanov Dejan"/>
              <xsd:enumeration value="Krulic Joseph"/>
              <xsd:enumeration value="Krumina Elita"/>
              <xsd:enumeration value="Kulesza Michal"/>
              <xsd:enumeration value="Kulina Dragan"/>
              <xsd:enumeration value="Kunze Klaus"/>
              <xsd:enumeration value="Lage Ferron Consuelo"/>
              <xsd:enumeration value="Lahidji Reza"/>
              <xsd:enumeration value="Lakocevic Branka"/>
              <xsd:enumeration value="Langle Sabine"/>
              <xsd:enumeration value="Language Lab"/>
              <xsd:enumeration value="Lankveld Harrij"/>
              <xsd:enumeration value="Lannigan Clare"/>
              <xsd:enumeration value="Larange Alain"/>
              <xsd:enumeration value="Laranjeira Cristina"/>
              <xsd:enumeration value="Larsson Kjell"/>
              <xsd:enumeration value="Lawrence Peter"/>
              <xsd:enumeration value="Leal Christine"/>
              <xsd:enumeration value="Leithoff Ralf"/>
              <xsd:enumeration value="Lemmik Juhani"/>
              <xsd:enumeration value="Lemke Marian"/>
              <xsd:enumeration value="Lennartsson Soeren"/>
              <xsd:enumeration value="Leone Viela"/>
              <xsd:enumeration value="Lepassaar Juhan"/>
              <xsd:enumeration value="Leroy Anne-Marie"/>
              <xsd:enumeration value="Levy Daniel"/>
              <xsd:enumeration value="Lexcelera Co"/>
              <xsd:enumeration value="Lice Solveiga"/>
              <xsd:enumeration value="Lidex Interpretation Poland"/>
              <xsd:enumeration value="Liepa Inta"/>
              <xsd:enumeration value="Lilic Stevan"/>
              <xsd:enumeration value="Lindberg Bente"/>
              <xsd:enumeration value="Lingen Jan-Pieter"/>
              <xsd:enumeration value="Linzbauer Ljerka"/>
              <xsd:enumeration value="Little Anthony"/>
              <xsd:enumeration value="Livingstone David"/>
              <xsd:enumeration value="Locmele Gunta"/>
              <xsd:enumeration value="Lodge Martin"/>
              <xsd:enumeration value="Loeffler Elke"/>
              <xsd:enumeration value="Lofgren Hans"/>
              <xsd:enumeration value="Loli Eris"/>
              <xsd:enumeration value="Luburic Tanja"/>
              <xsd:enumeration value="Maasik Kadri"/>
              <xsd:enumeration value="Macleod Stephen"/>
              <xsd:enumeration value="Madise Ulle"/>
              <xsd:enumeration value="Magicx Magicx"/>
              <xsd:enumeration value="Maguire Maria"/>
              <xsd:enumeration value="Mahieux Sophie"/>
              <xsd:enumeration value="Malesic Sandra"/>
              <xsd:enumeration value="Maliqi Shkelzen"/>
              <xsd:enumeration value="Mandelkern Dieudonne"/>
              <xsd:enumeration value="Maniokas Klaudijus"/>
              <xsd:enumeration value="Marcou Gerard"/>
              <xsd:enumeration value="Marcu Ion"/>
              <xsd:enumeration value="Marek Jiri"/>
              <xsd:enumeration value="Marjanovic Vlada"/>
              <xsd:enumeration value="Marks David"/>
              <xsd:enumeration value="Marleka Ilir"/>
              <xsd:enumeration value="Marsden Graham"/>
              <xsd:enumeration value="Marshall Frances"/>
              <xsd:enumeration value="Martelli Mario"/>
              <xsd:enumeration value="Martinez Madero David"/>
              <xsd:enumeration value="Martinez Richard"/>
              <xsd:enumeration value="Martins Claro Joao"/>
              <xsd:enumeration value="Matesic Goran"/>
              <xsd:enumeration value="Mathes Aleksandra"/>
              <xsd:enumeration value="Matta Irene"/>
              <xsd:enumeration value="Mattarella Bernardo"/>
              <xsd:enumeration value="Matusevicius Darius"/>
              <xsd:enumeration value="Maund Colin"/>
              <xsd:enumeration value="Mauser Heimo"/>
              <xsd:enumeration value="Mayhew Alan"/>
              <xsd:enumeration value="Maynard Colin"/>
              <xsd:enumeration value="Mazigh Mohamed Lazhar"/>
              <xsd:enumeration value="Mccourt William"/>
              <xsd:enumeration value="Mcgoogan Annes"/>
              <xsd:enumeration value="Mcleish Henry"/>
              <xsd:enumeration value="Mcloughlin Bernard"/>
              <xsd:enumeration value="Meekel Thomas"/>
              <xsd:enumeration value="Meggeneder Gunther"/>
              <xsd:enumeration value="Mehri Chedly"/>
              <xsd:enumeration value="Mejdini Marjel"/>
              <xsd:enumeration value="Melillo Cinzia"/>
              <xsd:enumeration value="Merran Deborah"/>
              <xsd:enumeration value="Metuku Hasan"/>
              <xsd:enumeration value="Metzger Herve-Adrien"/>
              <xsd:enumeration value="Mevel Susannah"/>
              <xsd:enumeration value="Meyer Alexandra"/>
              <xsd:enumeration value="Meyer Jean-Marie"/>
              <xsd:enumeration value="Meyer Michael"/>
              <xsd:enumeration value="Meyer Roland"/>
              <xsd:enumeration value="Meyer Viviane"/>
              <xsd:enumeration value="Meyer-Sahling Jan"/>
              <xsd:enumeration value="Mezalis Eriks"/>
              <xsd:enumeration value="Mgeladze Lasha"/>
              <xsd:enumeration value="Michael Bryane"/>
              <xsd:enumeration value="Mihaylova Dobrinka"/>
              <xsd:enumeration value="Mikowicz Jerome"/>
              <xsd:enumeration value="Milatovic Jurij"/>
              <xsd:enumeration value="Mile Valbona"/>
              <xsd:enumeration value="Miljanic Zaneta"/>
              <xsd:enumeration value="Mille Annemarie"/>
              <xsd:enumeration value="Miller Anthony"/>
              <xsd:enumeration value="Millington William"/>
              <xsd:enumeration value="Milosavljevic Bogoljub"/>
              <xsd:enumeration value="Milutinovic Zlatica"/>
              <xsd:enumeration value="Miny Jean-Marie"/>
              <xsd:enumeration value="Missika-Wierzba Bathylle"/>
              <xsd:enumeration value="Mitchell Philip"/>
              <xsd:enumeration value="Mitrovasili Adrian"/>
              <xsd:enumeration value="Mitrushi Emira"/>
              <xsd:enumeration value="Mkrtchyan Vahe"/>
              <xsd:enumeration value="Mlicko David"/>
              <xsd:enumeration value="Mocsari-Gal Krisztina"/>
              <xsd:enumeration value="Moeller Manfred"/>
              <xsd:enumeration value="Moering Johanna"/>
              <xsd:enumeration value="Moilanen Timo"/>
              <xsd:enumeration value="Molander Per"/>
              <xsd:enumeration value="Moldovan Cristina"/>
              <xsd:enumeration value="Molnarova Rozalia"/>
              <xsd:enumeration value="Montin Charles-Henri"/>
              <xsd:enumeration value="Moracanin Vesna"/>
              <xsd:enumeration value="Mota Pinto Paulo"/>
              <xsd:enumeration value="Mordacq Frank"/>
              <xsd:enumeration value="Moreau Olivier"/>
              <xsd:enumeration value="Morrissey Patrick"/>
              <xsd:enumeration value="Mullender Leo"/>
              <xsd:enumeration value="Muller Bernhard"/>
              <xsd:enumeration value="Multilingua"/>
              <xsd:enumeration value="Munkacsi Agnes"/>
              <xsd:enumeration value="Murkovic Nada"/>
              <xsd:enumeration value="Musa Anamarija"/>
              <xsd:enumeration value="Mutallimova Arzu"/>
              <xsd:enumeration value="Muzina Aleksij"/>
              <xsd:enumeration value="Mykkanen Pentti"/>
              <xsd:enumeration value="Nabais Julio"/>
              <xsd:enumeration value="Nabiyeva Saida"/>
              <xsd:enumeration value="Nadal Jean-Philippe"/>
              <xsd:enumeration value="Nagy Andras"/>
              <xsd:enumeration value="Najman Vladimir"/>
              <xsd:enumeration value="Nakrosis Vitalis"/>
              <xsd:enumeration value="Napa Martin"/>
              <xsd:enumeration value="Nedic Nevena"/>
              <xsd:enumeration value="Nemes Lavinia"/>
              <xsd:enumeration value="Neyt Anja"/>
              <xsd:enumeration value="Nicolaidis Kalypso"/>
              <xsd:enumeration value="Nicolas Henri"/>
              <xsd:enumeration value="Nicolescu Alina"/>
              <xsd:enumeration value="Nielsen Soren"/>
              <xsd:enumeration value="Niewiadomska Eliza"/>
              <xsd:enumeration value="Nijland Jeroen"/>
              <xsd:enumeration value="Nikac Djuro"/>
              <xsd:enumeration value="Noel Marie-Sophie"/>
              <xsd:enumeration value="Nordstrom Tomas"/>
              <xsd:enumeration value="Nulle Dace"/>
              <xsd:enumeration value="O'Byrne Audrey"/>
              <xsd:enumeration value="Oblin Michel"/>
              <xsd:enumeration value="Obradovic Tamara"/>
              <xsd:enumeration value="Odanovic-Komatina Ana"/>
              <xsd:enumeration value="Oder Martin"/>
              <xsd:enumeration value="Ognjanovski Vladimir"/>
              <xsd:enumeration value="Ohalloran Jennifer"/>
              <xsd:enumeration value="Oleary Des"/>
              <xsd:enumeration value="Ollig Gerhard"/>
              <xsd:enumeration value="Olofsson Lage"/>
              <xsd:enumeration value="Olsen Flemming Norling"/>
              <xsd:enumeration value="Onisko Jakub"/>
              <xsd:enumeration value="Oostens Marc"/>
              <xsd:enumeration value="Ordozgoiti Miguel"/>
              <xsd:enumeration value="Ormond Derry"/>
              <xsd:enumeration value="Osete François"/>
              <xsd:enumeration value="Osmanovic Bjanka"/>
              <xsd:enumeration value="Otten Adrian"/>
              <xsd:enumeration value="Otto Kai Andreas"/>
              <xsd:enumeration value="Oulamine Yassine"/>
              <xsd:enumeration value="Pacheco Fernando"/>
              <xsd:enumeration value="Pachner Franz"/>
              <xsd:enumeration value="Pachnou Despina"/>
              <xsd:enumeration value="Pacini Riccardo"/>
              <xsd:enumeration value="Pakstaitis Laurynas"/>
              <xsd:enumeration value="Palicarsky Constantine"/>
              <xsd:enumeration value="Panagopoulos Spyros"/>
              <xsd:enumeration value="Papa Marjana"/>
              <xsd:enumeration value="Parrado Diez Salvador"/>
              <xsd:enumeration value="Parrella Monica"/>
              <xsd:enumeration value="Parups Edvins"/>
              <xsd:enumeration value="Parveva Teodora"/>
              <xsd:enumeration value="Pashev Konstantin"/>
              <xsd:enumeration value="Pasquini Gabriele"/>
              <xsd:enumeration value="Pavlicic Tamara"/>
              <xsd:enumeration value="Pavlovska-Daneva Ana"/>
              <xsd:enumeration value="Payne Helen"/>
              <xsd:enumeration value="PCSI Egypt"/>
              <xsd:enumeration value="Pedersen Karsten A"/>
              <xsd:enumeration value="Pedroso Anabela"/>
              <xsd:enumeration value="Peka Neila"/>
              <xsd:enumeration value="Perez de la Cruz Jaime"/>
              <xsd:enumeration value="Perez de Sevilla Rocio"/>
              <xsd:enumeration value="Peschorn Wolfgang"/>
              <xsd:enumeration value="Petersone Baiba"/>
              <xsd:enumeration value="Petro Jonida"/>
              <xsd:enumeration value="Peyramaure Caroline"/>
              <xsd:enumeration value="Piasta Dariusz"/>
              <xsd:enumeration value="Pietras Jaroslaw"/>
              <xsd:enumeration value="Piga Gustavo"/>
              <xsd:enumeration value="Pijl Georges"/>
              <xsd:enumeration value="Pijl Robert"/>
              <xsd:enumeration value="Pilichowski Elsa"/>
              <xsd:enumeration value="Pinto Paulo Mota"/>
              <xsd:enumeration value="Pintol Alma"/>
              <xsd:enumeration value="Piontek Jens"/>
              <xsd:enumeration value="Piret Donald"/>
              <xsd:enumeration value="Piselli Elisabetta"/>
              <xsd:enumeration value="Pitera Julia"/>
              <xsd:enumeration value="Plackowski Krzysztof"/>
              <xsd:enumeration value="Plai Lubomir"/>
              <xsd:enumeration value="Polegubic Ljerka"/>
              <xsd:enumeration value="Polic Mislav"/>
              <xsd:enumeration value="Polito Maria Teresa"/>
              <xsd:enumeration value="Pomahac Richard"/>
              <xsd:enumeration value="Popa Lilioara"/>
              <xsd:enumeration value="Popplewell Marcus"/>
              <xsd:enumeration value="Potter Dominic"/>
              <xsd:enumeration value="Poulain Marc"/>
              <xsd:enumeration value="Prah Natasa"/>
              <xsd:enumeration value="Pranckeviciute Laura"/>
              <xsd:enumeration value="Prek Miro"/>
              <xsd:enumeration value="Prelec Dubravka"/>
              <xsd:enumeration value="Preslavsky Krastio"/>
              <xsd:enumeration value="Profiroiu Constantin Marius"/>
              <xsd:enumeration value="Protic Dusan"/>
              <xsd:enumeration value="Psaltirov Ilija"/>
              <xsd:enumeration value="Pullen Michael"/>
              <xsd:enumeration value="Pura Marius"/>
              <xsd:enumeration value="Purgy Erich"/>
              <xsd:enumeration value="Pushi Etleva"/>
              <xsd:enumeration value="Pustovaia Iana"/>
              <xsd:enumeration value="Qeriqi Hamit"/>
              <xsd:enumeration value="Qojle Albano"/>
              <xsd:enumeration value="Rabrenovic Aleksandra"/>
              <xsd:enumeration value="Radevska-Kufalovska Izabela"/>
              <xsd:enumeration value="Radulovic Marko"/>
              <xsd:enumeration value="Radunovic Vesna"/>
              <xsd:enumeration value="Rafalzik Susanna"/>
              <xsd:enumeration value="Rafrafi Naziha"/>
              <xsd:enumeration value="Raguz Glorija"/>
              <xsd:enumeration value="Rahimova Gunay"/>
              <xsd:enumeration value="Ramos Eugenio"/>
              <xsd:enumeration value="Ramos Joana"/>
              <xsd:enumeration value="Ramsauer Ulrich"/>
              <xsd:enumeration value="Randma Tiina"/>
              <xsd:enumeration value="Ranki Andras"/>
              <xsd:enumeration value="Rantanen Timo"/>
              <xsd:enumeration value="Rasovic Sanja"/>
              <xsd:enumeration value="Rekenkamer Algemene"/>
              <xsd:enumeration value="Redmond Maggie"/>
              <xsd:enumeration value="Rees Philippe"/>
              <xsd:enumeration value="Reid Robin"/>
              <xsd:enumeration value="Reinberg Peter"/>
              <xsd:enumeration value="Reinholde Iveta"/>
              <xsd:enumeration value="Rekerta Kestuti"/>
              <xsd:enumeration value="Reutersward Vilhelm"/>
              <xsd:enumeration value="Rexed Knut"/>
              <xsd:enumeration value="Ribeiro Claudia"/>
              <xsd:enumeration value="Ricciardi Daniele"/>
              <xsd:enumeration value="Rista Eneida"/>
              <xsd:enumeration value="Rizova-kalapish Antoaneta"/>
              <xsd:enumeration value="Rizzoni Giovanni"/>
              <xsd:enumeration value="Robertsson Joakim"/>
              <xsd:enumeration value="Robinson William"/>
              <xsd:enumeration value="Rocard Michel"/>
              <xsd:enumeration value="Rodes Jasna"/>
              <xsd:enumeration value="Rodriguez Jordi"/>
              <xsd:enumeration value="Roewer Wulf"/>
              <xsd:enumeration value="Roggio Erica"/>
              <xsd:enumeration value="Rogowski Adam"/>
              <xsd:enumeration value="Roll Hans-Achim"/>
              <xsd:enumeration value="Rolle Christoph"/>
              <xsd:enumeration value="Romero Carlos"/>
              <xsd:enumeration value="Rosengard Christine"/>
              <xsd:enumeration value="Rosenmeier Hans Peter"/>
              <xsd:enumeration value="Roulland Gerard"/>
              <xsd:enumeration value="Roussignol Jean-Marie"/>
              <xsd:enumeration value="Rudnitska Ruslana"/>
              <xsd:enumeration value="Rufa Mariana"/>
              <xsd:enumeration value="Rusch Wolfgang"/>
              <xsd:enumeration value="Saar Tonis"/>
              <xsd:enumeration value="Sadiku Arta"/>
              <xsd:enumeration value="Saenz de Ormijana Maria del Pilar"/>
              <xsd:enumeration value="Sahakyan Marina"/>
              <xsd:enumeration value="Sajo Andras"/>
              <xsd:enumeration value="Salaj Vesna"/>
              <xsd:enumeration value="Salgrave Marita"/>
              <xsd:enumeration value="Sallaste Aet"/>
              <xsd:enumeration value="Samardzic Aida"/>
              <xsd:enumeration value="Samedzade Ziyad"/>
              <xsd:enumeration value="Sanches Aderito"/>
              <xsd:enumeration value="Sanchez Adolfo"/>
              <xsd:enumeration value="Sanchez Antonio"/>
              <xsd:enumeration value="Sanchez Beato Fernando"/>
              <xsd:enumeration value="Sanchez Motos Enrique"/>
              <xsd:enumeration value="Sandberg Bo"/>
              <xsd:enumeration value="Santic Toni"/>
              <xsd:enumeration value="Santos Luis"/>
              <xsd:enumeration value="Santos Mafalda"/>
              <xsd:enumeration value="Santuccione Lucia"/>
              <xsd:enumeration value="Sarmavicius Osvaldas"/>
              <xsd:enumeration value="Satorras Marc"/>
              <xsd:enumeration value="Savino Mario"/>
              <xsd:enumeration value="Scafaru Veaceslav"/>
              <xsd:enumeration value="Schedlich Bosiljka"/>
              <xsd:enumeration value="Schlossstein Karl-Hans"/>
              <xsd:enumeration value="Schmid Christoph"/>
              <xsd:enumeration value="Scholz Anke"/>
              <xsd:enumeration value="Schoneveld Dirk Jan"/>
              <xsd:enumeration value="Schrager Katrin Pazit"/>
              <xsd:enumeration value="Scotford John"/>
              <xsd:enumeration value="Segal Mark"/>
              <xsd:enumeration value="Seizovic Zarije"/>
              <xsd:enumeration value="Selenica Blerta"/>
              <xsd:enumeration value="Selmi Nesrine"/>
              <xsd:enumeration value="Serhane Abdellah"/>
              <xsd:enumeration value="Seta Djermana"/>
              <xsd:enumeration value="Shakeeb Iman"/>
              <xsd:enumeration value="Shaldeva Magdalena"/>
              <xsd:enumeration value="Shamaileh Duha"/>
              <xsd:enumeration value="Shapo Zhani"/>
              <xsd:enumeration value="Shatkovskiy Olexandr"/>
              <xsd:enumeration value="Shehi Erion"/>
              <xsd:enumeration value="Shehu Sherefedin"/>
              <xsd:enumeration value="Sheperi Kristina"/>
              <xsd:enumeration value="Sheti Sokol"/>
              <xsd:enumeration value="Shundi Ansi"/>
              <xsd:enumeration value="Sibiga Grzegorz"/>
              <xsd:enumeration value="Sics Ugis"/>
              <xsd:enumeration value="Sihver Anneli"/>
              <xsd:enumeration value="Sikkut Siim"/>
              <xsd:enumeration value="Simac Srdan"/>
              <xsd:enumeration value="Simmross Sabine"/>
              <xsd:enumeration value="Simons Theo"/>
              <xsd:enumeration value="Simonyan Samvel"/>
              <xsd:enumeration value="Simunovic Domagoj"/>
              <xsd:enumeration value="Sirvydis Viktoras"/>
              <xsd:enumeration value="Sisternas Xavier"/>
              <xsd:enumeration value="Skrobotz Jan"/>
              <xsd:enumeration value="Slimi Ahmed"/>
              <xsd:enumeration value="Sljukic Snezana"/>
              <xsd:enumeration value="Smith Geoffrey"/>
              <xsd:enumeration value="Smith Marilyn"/>
              <xsd:enumeration value="Smith Paul"/>
              <xsd:enumeration value="Smith Susan"/>
              <xsd:enumeration value="Sobiech Robert"/>
              <xsd:enumeration value="Soccoja Pierre Ch"/>
              <xsd:enumeration value="Sofita Interpreters"/>
              <xsd:enumeration value="Sofranac Natasa"/>
              <xsd:enumeration value="Sokolovski Nirvana"/>
              <xsd:enumeration value="Solomonyan Astghik"/>
              <xsd:enumeration value="Solomonyan Astghik"/>
              <xsd:enumeration value="Soltes Igor"/>
              <xsd:enumeration value="Soptrajanova Jasna"/>
              <xsd:enumeration value="Sorgatz Herwart"/>
              <xsd:enumeration value="Soskic Ana"/>
              <xsd:enumeration value="Sotiropoulos Dimitri"/>
              <xsd:enumeration value="Spackman Michael"/>
              <xsd:enumeration value="Spahic Aida"/>
              <xsd:enumeration value="Spaho Edi"/>
              <xsd:enumeration value="Spanou Calliope"/>
              <xsd:enumeration value="Sparberg Detlev"/>
              <xsd:enumeration value="Sparkes Duncan"/>
              <xsd:enumeration value="Sparkes Peter"/>
              <xsd:enumeration value="Sparks Maureen"/>
              <xsd:enumeration value="Sparro Marco"/>
              <xsd:enumeration value="Spasov Lyudmil"/>
              <xsd:enumeration value="Spehar Sonja"/>
              <xsd:enumeration value="Sperling Maria"/>
              <xsd:enumeration value="Stachowiak Malgorzata"/>
              <xsd:enumeration value="Stameska Irena"/>
              <xsd:enumeration value="Staronova Katerina"/>
              <xsd:enumeration value="Statescu Silvia"/>
              <xsd:enumeration value="Stavreski Elizabeth"/>
              <xsd:enumeration value="Stefanishin Sergei"/>
              <xsd:enumeration value="Stefanowicz Inga"/>
              <xsd:enumeration value="Stenne Pascale"/>
              <xsd:enumeration value="Stevanic Ana"/>
              <xsd:enumeration value="Steylaers Jean-Luc"/>
              <xsd:enumeration value="Stojovic Nada"/>
              <xsd:enumeration value="Stork Stephen"/>
              <xsd:enumeration value="Strachan Ian"/>
              <xsd:enumeration value="Stradiot Liliane"/>
              <xsd:enumeration value="Strang Johanna"/>
              <xsd:enumeration value="Strumskyte Sigita"/>
              <xsd:enumeration value="Subashi Esmeralda"/>
              <xsd:enumeration value="Sudraba Inguna"/>
              <xsd:enumeration value="Sundstrand Andrea"/>
              <xsd:enumeration value="Sundstrom Hans"/>
              <xsd:enumeration value="Svensson Hakan"/>
              <xsd:enumeration value="Synergetek"/>
              <xsd:enumeration value="Szyszkowski Arkadiusz"/>
              <xsd:enumeration value="Tahiri Besnik"/>
              <xsd:enumeration value="Tamo Daniela"/>
              <xsd:enumeration value="Tandberg Eivind"/>
              <xsd:enumeration value="Taranova Svitlana"/>
              <xsd:enumeration value="Tarling Phil"/>
              <xsd:enumeration value="Tatam John"/>
              <xsd:enumeration value="Thaci Arben"/>
              <xsd:enumeration value="Temizel Zekeriya"/>
              <xsd:enumeration value="Tershnjaku Mentor"/>
              <xsd:enumeration value="Terzaki Alexandra"/>
              <xsd:enumeration value="Teixeira Fernanda"/>
              <xsd:enumeration value="Thomas Janet"/>
              <xsd:enumeration value="Thomic Helgar"/>
              <xsd:enumeration value="Thorsten Behnke"/>
              <xsd:enumeration value="Titova Nellija"/>
              <xsd:enumeration value="Tnokovska Zagorka"/>
              <xsd:enumeration value="Todoli Evaristo-Vicente"/>
              <xsd:enumeration value="Tokac Hakan"/>
              <xsd:enumeration value="Tollu Canan"/>
              <xsd:enumeration value="Tomasevic Jovana"/>
              <xsd:enumeration value="Tomljenovic Vesna"/>
              <xsd:enumeration value="Tommasi Daniel"/>
              <xsd:enumeration value="Tosanova Nikolina"/>
              <xsd:enumeration value="Toto Francis"/>
              <xsd:enumeration value="Touzi Rachid"/>
              <xsd:enumeration value="Traumuller Heinrich"/>
              <xsd:enumeration value="Trendafilova-Popovska Tatjana"/>
              <xsd:enumeration value="Trepte Peter"/>
              <xsd:enumeration value="Treuner Jens Hermann"/>
              <xsd:enumeration value="Tricourt Benoit"/>
              <xsd:enumeration value="Trimble Laura"/>
              <xsd:enumeration value="Trivunovic Marijana"/>
              <xsd:enumeration value="Trnka Daniel"/>
              <xsd:enumeration value="Trnkova Petra"/>
              <xsd:enumeration value="Trybus Martin"/>
              <xsd:enumeration value="Tsakadze Mara"/>
              <xsd:enumeration value="Tsipouri Lena"/>
              <xsd:enumeration value="Uczkiewicz Jacek"/>
              <xsd:enumeration value="Ulusoy Kivanc"/>
              <xsd:enumeration value="Urfer Alfred"/>
              <xsd:enumeration value="Ursu Cornelia"/>
              <xsd:enumeration value="Usher Neil"/>
              <xsd:enumeration value="Vagi Peter"/>
              <xsd:enumeration value="Vajda Arnaud"/>
              <xsd:enumeration value="Valente Ana Isabel"/>
              <xsd:enumeration value="Van Batenburg Paul"/>
              <xsd:enumeration value="Van Biesen Guy"/>
              <xsd:enumeration value="Van den Bosch Dirk Pieter"/>
              <xsd:enumeration value="Van Duijvenbode Aldert"/>
              <xsd:enumeration value="Van Kempen Jacques"/>
              <xsd:enumeration value="Van Lankveld Harrij"/>
              <xsd:enumeration value="Van Leyden Tracy"/>
              <xsd:enumeration value="Van Nes Pieter Stijn"/>
              <xsd:enumeration value="Van Overstraeten Erik"/>
              <xsd:enumeration value="Van Tuinen Jan"/>
              <xsd:enumeration value="Vanhoorne Kathy"/>
              <xsd:enumeration value="Varava Inga"/>
              <xsd:enumeration value="Varga Agnes"/>
              <xsd:enumeration value="Vasilevska Tanja"/>
              <xsd:enumeration value="Vasilic Iva"/>
              <xsd:enumeration value="Vass Laszlo"/>
              <xsd:enumeration value="Vaubel Dietrich"/>
              <xsd:enumeration value="Vauthier Alain"/>
              <xsd:enumeration value="Veckys Rimantas"/>
              <xsd:enumeration value="Veen Tim"/>
              <xsd:enumeration value="Vehar Primoz"/>
              <xsd:enumeration value="Veismane Gunta"/>
              <xsd:enumeration value="Velazquez Francisco"/>
              <xsd:enumeration value="Velkavrh Nina"/>
              <xsd:enumeration value="Vesel Tomaz"/>
              <xsd:enumeration value="Veseli Hysni"/>
              <xsd:enumeration value="Vidigal Luis"/>
              <xsd:enumeration value="Vidovic Diana"/>
              <xsd:enumeration value="Viegas Ribeiro Jose"/>
              <xsd:enumeration value="Vilks Alvis"/>
              <xsd:enumeration value="Villeroy Nicolas"/>
              <xsd:enumeration value="Villoria Manuel"/>
              <xsd:enumeration value="Vinderau Natalia"/>
              <xsd:enumeration value="Visions Production Services"/>
              <xsd:enumeration value="Vitorino Nuno"/>
              <xsd:enumeration value="Voci Elio"/>
              <xsd:enumeration value="Voermans Wim"/>
              <xsd:enumeration value="Vogli Thea"/>
              <xsd:enumeration value="Vojinovic Mina"/>
              <xsd:enumeration value="Volter Raul"/>
              <xsd:enumeration value="Vos FA"/>
              <xsd:enumeration value="Vos Jurrie"/>
              <xsd:enumeration value="Vrolijk Joop"/>
              <xsd:enumeration value="Vujovic Radmila"/>
              <xsd:enumeration value="Walecki Marcin"/>
              <xsd:enumeration value="Wallin Anna-Riitta"/>
              <xsd:enumeration value="Wallis David"/>
              <xsd:enumeration value="Ward Liz"/>
              <xsd:enumeration value="Warffemius Olga"/>
              <xsd:enumeration value="Washington Sally"/>
              <xsd:enumeration value="Wauthier Samuel"/>
              <xsd:enumeration value="Wayne Wittig"/>
              <xsd:enumeration value="Whiting Tom"/>
              <xsd:enumeration value="Whitton Howard"/>
              <xsd:enumeration value="Widell Lennart"/>
              <xsd:enumeration value="Wiggins John"/>
              <xsd:enumeration value="Wijsman Thomas"/>
              <xsd:enumeration value="Wilkins Ross"/>
              <xsd:enumeration value="Wilkinson David"/>
              <xsd:enumeration value="Wilkinson Harry"/>
              <xsd:enumeration value="Williams Michael"/>
              <xsd:enumeration value="Wiltshire Tony"/>
              <xsd:enumeration value="Wimmer Norbert"/>
              <xsd:enumeration value="Wingfors Henrik"/>
              <xsd:enumeration value="Winkler Martina"/>
              <xsd:enumeration value="Witt Matthias"/>
              <xsd:enumeration value="Woehrling Jean-Marie"/>
              <xsd:enumeration value="Wolke Jutta"/>
              <xsd:enumeration value="Xhillari Rudina"/>
              <xsd:enumeration value="Yankulov Todor"/>
              <xsd:enumeration value="Zahra Bernard"/>
              <xsd:enumeration value="Zajmi Arben"/>
              <xsd:enumeration value="Zarrouk Tahar"/>
              <xsd:enumeration value="Zec Enisa"/>
              <xsd:enumeration value="Zhelezarova Dilyanka"/>
              <xsd:enumeration value="Zielinski Wojciech"/>
              <xsd:enumeration value="Ziller Jacques"/>
              <xsd:enumeration value="Zivalj Dzenana"/>
              <xsd:enumeration value="Zmeskal Tomas"/>
              <xsd:enumeration value="Zubek Radoslaw"/>
              <xsd:enumeration value="Zurnic Marija"/>
              <xsd:enumeration value="Zvane Inguna"/>
              <xsd:enumeration value="Zyani Brahim"/>
            </xsd:restriction>
          </xsd:simpleType>
        </xsd:un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5" ma:displayName="Content Type" ma:readOnly="tru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3D05B90-A88F-4E67-ADF9-B6B22A93F985}">
  <ds:schemaRefs>
    <ds:schemaRef ds:uri="http://schemas.microsoft.com/office/2006/metadata/longProperties"/>
  </ds:schemaRefs>
</ds:datastoreItem>
</file>

<file path=customXml/itemProps2.xml><?xml version="1.0" encoding="utf-8"?>
<ds:datastoreItem xmlns:ds="http://schemas.openxmlformats.org/officeDocument/2006/customXml" ds:itemID="{59FCF02A-AA82-413E-8F76-F7657194F235}">
  <ds:schemaRefs>
    <ds:schemaRef ds:uri="http://schemas.microsoft.com/office/2006/metadata/customXsn"/>
  </ds:schemaRefs>
</ds:datastoreItem>
</file>

<file path=customXml/itemProps3.xml><?xml version="1.0" encoding="utf-8"?>
<ds:datastoreItem xmlns:ds="http://schemas.openxmlformats.org/officeDocument/2006/customXml" ds:itemID="{6E65D811-3099-4205-9C08-1FBF5436286E}">
  <ds:schemaRefs>
    <ds:schemaRef ds:uri="http://schemas.microsoft.com/office/2006/documentManagement/types"/>
    <ds:schemaRef ds:uri="http://schemas.microsoft.com/office/2006/metadata/properties"/>
    <ds:schemaRef ds:uri="http://purl.org/dc/elements/1.1/"/>
    <ds:schemaRef ds:uri="http://schemas.microsoft.com/sharepoint/v3"/>
    <ds:schemaRef ds:uri="http://schemas.openxmlformats.org/package/2006/metadata/core-properties"/>
    <ds:schemaRef ds:uri="http://purl.org/dc/terms/"/>
    <ds:schemaRef ds:uri="http://www.w3.org/XML/1998/namespace"/>
    <ds:schemaRef ds:uri="http://purl.org/dc/dcmitype/"/>
  </ds:schemaRefs>
</ds:datastoreItem>
</file>

<file path=customXml/itemProps4.xml><?xml version="1.0" encoding="utf-8"?>
<ds:datastoreItem xmlns:ds="http://schemas.openxmlformats.org/officeDocument/2006/customXml" ds:itemID="{7B313803-4A7D-4946-B87A-9D0A5EDFB4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5.xml><?xml version="1.0" encoding="utf-8"?>
<ds:datastoreItem xmlns:ds="http://schemas.openxmlformats.org/officeDocument/2006/customXml" ds:itemID="{042F13E2-89E3-40DD-AFCA-8B4E8C812E8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Presentation_SIGMA-25Years_Eng_040717</Template>
  <TotalTime>4099</TotalTime>
  <Words>979</Words>
  <Application>Microsoft Office PowerPoint</Application>
  <PresentationFormat>On-screen Show (4:3)</PresentationFormat>
  <Paragraphs>162</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Presentation_SIGMA-25Years_Eng_040717</vt:lpstr>
      <vt:lpstr>PowerPoint Presentation</vt:lpstr>
      <vt:lpstr>PowerPoint Presentation</vt:lpstr>
      <vt:lpstr>Principles of Public Administration:  48 Principles in 6 Core Areas</vt:lpstr>
      <vt:lpstr>How do we promote public consultation?</vt:lpstr>
      <vt:lpstr>Evidence-based Measurement Framework</vt:lpstr>
      <vt:lpstr>P10: Evidence-based policy making</vt:lpstr>
      <vt:lpstr>P11: Public consultation</vt:lpstr>
      <vt:lpstr>Main requirements for good public consultation</vt:lpstr>
      <vt:lpstr>How do we actually measure public consultation in public policy (P11)?</vt:lpstr>
      <vt:lpstr>PowerPoint Presentation</vt:lpstr>
      <vt:lpstr>2017 SIGMA Monitoring Assessments:  Key Findings in Public Consultation Area</vt:lpstr>
      <vt:lpstr>Weak legislative planning:  Many laws are initiated outside the plans</vt:lpstr>
      <vt:lpstr>Laws adopted in extraordinary proceedings</vt:lpstr>
      <vt:lpstr>Implementation of public consultation rules remains a major challenge</vt:lpstr>
      <vt:lpstr>Some key recommendations</vt:lpstr>
      <vt:lpstr>PowerPoint Presentation</vt:lpstr>
    </vt:vector>
  </TitlesOfParts>
  <Company>OECD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Bagrat.TUNYAN@oecd.org</dc:creator>
  <cp:lastModifiedBy>Selma Ahatovic-Lihic</cp:lastModifiedBy>
  <cp:revision>60</cp:revision>
  <dcterms:created xsi:type="dcterms:W3CDTF">2017-09-22T08:17:02Z</dcterms:created>
  <dcterms:modified xsi:type="dcterms:W3CDTF">2018-07-11T07:58:42Z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ublishingExpirationDate">
    <vt:lpwstr/>
  </property>
  <property fmtid="{D5CDD505-2E9C-101B-9397-08002B2CF9AE}" pid="3" name="PublishingStartDate">
    <vt:lpwstr/>
  </property>
  <property fmtid="{D5CDD505-2E9C-101B-9397-08002B2CF9AE}" pid="4" name="ContentType">
    <vt:lpwstr>Document</vt:lpwstr>
  </property>
  <property fmtid="{D5CDD505-2E9C-101B-9397-08002B2CF9AE}" pid="5" name="ContentTypeId">
    <vt:lpwstr>0x010100681B4B0C9F92E548B8FE43068A855B51</vt:lpwstr>
  </property>
  <property fmtid="{D5CDD505-2E9C-101B-9397-08002B2CF9AE}" pid="6" name="Project ID">
    <vt:lpwstr>KV5301</vt:lpwstr>
  </property>
  <property fmtid="{D5CDD505-2E9C-101B-9397-08002B2CF9AE}" pid="7" name="Contract">
    <vt:lpwstr>ENP</vt:lpwstr>
  </property>
  <property fmtid="{D5CDD505-2E9C-101B-9397-08002B2CF9AE}" pid="8" name="Date of Event">
    <vt:lpwstr>NA</vt:lpwstr>
  </property>
  <property fmtid="{D5CDD505-2E9C-101B-9397-08002B2CF9AE}" pid="9" name="Language">
    <vt:lpwstr>English</vt:lpwstr>
  </property>
  <property fmtid="{D5CDD505-2E9C-101B-9397-08002B2CF9AE}" pid="10" name="Year">
    <vt:lpwstr>2014</vt:lpwstr>
  </property>
</Properties>
</file>